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4"/>
  </p:notesMasterIdLst>
  <p:handoutMasterIdLst>
    <p:handoutMasterId r:id="rId55"/>
  </p:handoutMasterIdLst>
  <p:sldIdLst>
    <p:sldId id="668" r:id="rId6"/>
    <p:sldId id="683" r:id="rId7"/>
    <p:sldId id="741" r:id="rId8"/>
    <p:sldId id="742" r:id="rId9"/>
    <p:sldId id="682" r:id="rId10"/>
    <p:sldId id="694" r:id="rId11"/>
    <p:sldId id="695" r:id="rId12"/>
    <p:sldId id="696" r:id="rId13"/>
    <p:sldId id="687" r:id="rId14"/>
    <p:sldId id="697" r:id="rId15"/>
    <p:sldId id="699" r:id="rId16"/>
    <p:sldId id="744" r:id="rId17"/>
    <p:sldId id="700" r:id="rId18"/>
    <p:sldId id="701" r:id="rId19"/>
    <p:sldId id="702" r:id="rId20"/>
    <p:sldId id="703" r:id="rId21"/>
    <p:sldId id="704" r:id="rId22"/>
    <p:sldId id="705" r:id="rId23"/>
    <p:sldId id="706" r:id="rId24"/>
    <p:sldId id="707" r:id="rId25"/>
    <p:sldId id="708" r:id="rId26"/>
    <p:sldId id="709" r:id="rId27"/>
    <p:sldId id="746" r:id="rId28"/>
    <p:sldId id="713" r:id="rId29"/>
    <p:sldId id="714" r:id="rId30"/>
    <p:sldId id="717" r:id="rId31"/>
    <p:sldId id="719" r:id="rId32"/>
    <p:sldId id="720" r:id="rId33"/>
    <p:sldId id="721" r:id="rId34"/>
    <p:sldId id="722" r:id="rId35"/>
    <p:sldId id="723" r:id="rId36"/>
    <p:sldId id="724" r:id="rId37"/>
    <p:sldId id="725" r:id="rId38"/>
    <p:sldId id="726" r:id="rId39"/>
    <p:sldId id="727" r:id="rId40"/>
    <p:sldId id="728" r:id="rId41"/>
    <p:sldId id="729" r:id="rId42"/>
    <p:sldId id="730" r:id="rId43"/>
    <p:sldId id="731" r:id="rId44"/>
    <p:sldId id="747" r:id="rId45"/>
    <p:sldId id="733" r:id="rId46"/>
    <p:sldId id="735" r:id="rId47"/>
    <p:sldId id="736" r:id="rId48"/>
    <p:sldId id="737" r:id="rId49"/>
    <p:sldId id="738" r:id="rId50"/>
    <p:sldId id="739" r:id="rId51"/>
    <p:sldId id="672" r:id="rId52"/>
    <p:sldId id="745" r:id="rId5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83"/>
            <p14:sldId id="741"/>
            <p14:sldId id="742"/>
            <p14:sldId id="682"/>
            <p14:sldId id="694"/>
            <p14:sldId id="695"/>
            <p14:sldId id="696"/>
            <p14:sldId id="687"/>
            <p14:sldId id="697"/>
            <p14:sldId id="699"/>
            <p14:sldId id="744"/>
            <p14:sldId id="700"/>
            <p14:sldId id="701"/>
            <p14:sldId id="702"/>
            <p14:sldId id="703"/>
            <p14:sldId id="704"/>
            <p14:sldId id="705"/>
            <p14:sldId id="706"/>
            <p14:sldId id="707"/>
            <p14:sldId id="708"/>
            <p14:sldId id="709"/>
            <p14:sldId id="746"/>
            <p14:sldId id="713"/>
            <p14:sldId id="714"/>
            <p14:sldId id="717"/>
            <p14:sldId id="719"/>
            <p14:sldId id="720"/>
            <p14:sldId id="721"/>
            <p14:sldId id="722"/>
            <p14:sldId id="723"/>
            <p14:sldId id="724"/>
            <p14:sldId id="725"/>
            <p14:sldId id="726"/>
            <p14:sldId id="727"/>
            <p14:sldId id="728"/>
            <p14:sldId id="729"/>
            <p14:sldId id="730"/>
            <p14:sldId id="731"/>
            <p14:sldId id="747"/>
            <p14:sldId id="733"/>
            <p14:sldId id="735"/>
            <p14:sldId id="736"/>
            <p14:sldId id="737"/>
            <p14:sldId id="738"/>
            <p14:sldId id="739"/>
            <p14:sldId id="672"/>
            <p14:sldId id="745"/>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35" autoAdjust="0"/>
    <p:restoredTop sz="68780" autoAdjust="0"/>
  </p:normalViewPr>
  <p:slideViewPr>
    <p:cSldViewPr snapToGrid="0">
      <p:cViewPr varScale="1">
        <p:scale>
          <a:sx n="29" d="100"/>
          <a:sy n="29" d="100"/>
        </p:scale>
        <p:origin x="904" y="4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handoutMaster" Target="handoutMasters/handout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2015-09-23</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5.png>
</file>

<file path=ppt/media/image16.png>
</file>

<file path=ppt/media/image1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2015-09-23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install text editors on a virtual workstation, use the 'chef-apply' command, create a basic Chef recipe file and define Chef Resources.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tool we will explore is `chef-apply`. It is a command-line application that allows us to work with resources and recipes files.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28254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what are resources? What are recipe files?</a:t>
            </a:r>
          </a:p>
          <a:p>
            <a:endParaRPr lang="en-US" dirty="0" smtClean="0"/>
          </a:p>
          <a:p>
            <a:r>
              <a:rPr lang="en-US" dirty="0" smtClean="0"/>
              <a:t>Let's answer these questions one at a time.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36456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look at Chef's documentation about resources. Visit the docs page on resources and read the first three paragraphs.</a:t>
            </a:r>
          </a:p>
          <a:p>
            <a:endParaRPr lang="en-US" dirty="0" smtClean="0"/>
          </a:p>
          <a:p>
            <a:r>
              <a:rPr lang="en-US" dirty="0" smtClean="0"/>
              <a:t>Instructor Note: This may sound unusual to ask people in a physical classroom to read this content but it is important that they learn to refer to the documentation. And this entry is particularly very useful.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53516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Let's look at a few examples of resources</a:t>
            </a:r>
            <a:r>
              <a:rPr lang="en-US" dirty="0" smtClean="0"/>
              <a:t>.</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When the </a:t>
            </a:r>
            <a:r>
              <a:rPr lang="en-US" dirty="0" smtClean="0">
                <a:latin typeface="Inconsolata" panose="020B0609030003000000" pitchFamily="49" charset="0"/>
              </a:rPr>
              <a:t>package "httpd"</a:t>
            </a:r>
            <a:r>
              <a:rPr lang="en-US" baseline="0" dirty="0" smtClean="0">
                <a:latin typeface="Inconsolata" panose="020B0609030003000000" pitchFamily="49" charset="0"/>
              </a:rPr>
              <a:t> command is run, the </a:t>
            </a:r>
            <a:r>
              <a:rPr lang="en-US" dirty="0" smtClean="0"/>
              <a:t>package named 'httpd' (Apache web server) is installed. In this example, this command</a:t>
            </a:r>
            <a:r>
              <a:rPr lang="en-US" baseline="0" dirty="0" smtClean="0"/>
              <a:t> is being run from within a Resource of a recipe, not from the command line.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a:t>
            </a:r>
            <a:r>
              <a:rPr lang="en-US" baseline="0" dirty="0" smtClean="0"/>
              <a:t> this example, t</a:t>
            </a:r>
            <a:r>
              <a:rPr lang="en-US" dirty="0" smtClean="0"/>
              <a:t>he service named '</a:t>
            </a:r>
            <a:r>
              <a:rPr lang="en-US" dirty="0" err="1" smtClean="0"/>
              <a:t>ntp</a:t>
            </a:r>
            <a:r>
              <a:rPr lang="en-US" dirty="0" smtClean="0"/>
              <a:t>' is enabled and started.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Inconsolata" panose="020B0609030003000000" pitchFamily="49" charset="0"/>
              </a:rPr>
              <a:t>/etc/</a:t>
            </a:r>
            <a:r>
              <a:rPr lang="en-US" dirty="0" err="1" smtClean="0">
                <a:latin typeface="Inconsolata" panose="020B0609030003000000" pitchFamily="49" charset="0"/>
              </a:rPr>
              <a:t>motd</a:t>
            </a:r>
            <a:r>
              <a:rPr lang="en-US" baseline="0" dirty="0" smtClean="0">
                <a:latin typeface="Inconsolata" panose="020B0609030003000000" pitchFamily="49" charset="0"/>
              </a:rPr>
              <a:t> </a:t>
            </a:r>
            <a:r>
              <a:rPr lang="en-US" dirty="0" smtClean="0"/>
              <a:t>is created with content "This company is the property...".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In this example, the file named </a:t>
            </a:r>
            <a:r>
              <a:rPr lang="en-US" dirty="0" smtClean="0">
                <a:latin typeface="Inconsolata" panose="020B0609030003000000" pitchFamily="49" charset="0"/>
              </a:rPr>
              <a:t>/etc/</a:t>
            </a:r>
            <a:r>
              <a:rPr lang="en-US" dirty="0" err="1" smtClean="0">
                <a:latin typeface="Inconsolata" panose="020B0609030003000000" pitchFamily="49" charset="0"/>
              </a:rPr>
              <a:t>motd</a:t>
            </a:r>
            <a:r>
              <a:rPr lang="en-US" baseline="0" dirty="0" smtClean="0">
                <a:latin typeface="Inconsolata" panose="020B0609030003000000" pitchFamily="49" charset="0"/>
              </a:rPr>
              <a:t> </a:t>
            </a:r>
            <a:r>
              <a:rPr lang="en-US" dirty="0" smtClean="0"/>
              <a:t>is deleted.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to the `chef-apply` command. It looks like you can supply a resource or resources, in a string</a:t>
            </a:r>
            <a:r>
              <a:rPr lang="en-US" baseline="0" dirty="0" smtClean="0"/>
              <a:t> </a:t>
            </a:r>
            <a:r>
              <a:rPr lang="en-US" dirty="0" smtClean="0"/>
              <a:t>or text, with the -e flag.</a:t>
            </a:r>
          </a:p>
          <a:p>
            <a:endParaRPr lang="en-US" dirty="0" smtClean="0"/>
          </a:p>
          <a:p>
            <a:r>
              <a:rPr lang="en-US" dirty="0" smtClean="0"/>
              <a:t>Editors are software and software is delivered to our system through packages. So it seems like you could use the package resource to install our preferred editor.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Install </a:t>
            </a:r>
            <a:r>
              <a:rPr lang="en-US" dirty="0" smtClean="0"/>
              <a:t>the editor package of your choice. For example</a:t>
            </a:r>
            <a:r>
              <a:rPr lang="en-US" baseline="0" dirty="0" smtClean="0"/>
              <a:t> '</a:t>
            </a:r>
            <a:r>
              <a:rPr lang="en-US" dirty="0" smtClean="0"/>
              <a:t>sudo chef-apply -e "package '</a:t>
            </a:r>
            <a:r>
              <a:rPr lang="en-US" dirty="0" err="1" smtClean="0"/>
              <a:t>nano</a:t>
            </a:r>
            <a:r>
              <a:rPr lang="en-US" dirty="0" smtClean="0"/>
              <a:t>'"   </a:t>
            </a:r>
          </a:p>
          <a:p>
            <a:endParaRPr lang="en-US" dirty="0" smtClean="0"/>
          </a:p>
          <a:p>
            <a:r>
              <a:rPr lang="en-US" dirty="0" smtClean="0"/>
              <a:t>In this task, you can replace</a:t>
            </a:r>
            <a:r>
              <a:rPr lang="en-US" baseline="0" dirty="0" smtClean="0"/>
              <a:t> </a:t>
            </a:r>
            <a:r>
              <a:rPr lang="en-US" baseline="0" dirty="0" err="1" smtClean="0"/>
              <a:t>nano</a:t>
            </a:r>
            <a:r>
              <a:rPr lang="en-US" baseline="0" dirty="0" smtClean="0"/>
              <a:t> with emacs or vim.</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255029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editor is installed by again using the `which` command</a:t>
            </a:r>
            <a:r>
              <a:rPr lang="en-US" baseline="0" dirty="0" smtClean="0"/>
              <a:t> followed by either </a:t>
            </a:r>
            <a:r>
              <a:rPr lang="en-US" baseline="0" dirty="0" err="1" smtClean="0"/>
              <a:t>nano</a:t>
            </a:r>
            <a:r>
              <a:rPr lang="en-US" baseline="0" dirty="0" smtClean="0"/>
              <a:t>, emacs or vim.</a:t>
            </a:r>
          </a:p>
          <a:p>
            <a:r>
              <a:rPr lang="en-US" dirty="0" smtClean="0"/>
              <a:t>The '</a:t>
            </a:r>
            <a:r>
              <a:rPr lang="en-US" b="0" dirty="0" smtClean="0"/>
              <a:t>which'</a:t>
            </a:r>
            <a:r>
              <a:rPr lang="en-US" dirty="0" smtClean="0"/>
              <a:t> command reports where it was able to find the executable.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2276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smtClean="0"/>
              <a:t>What </a:t>
            </a:r>
            <a:r>
              <a:rPr lang="en-US" sz="1200" dirty="0" smtClean="0"/>
              <a:t>would happen if you ran the installation command again?</a:t>
            </a:r>
            <a:r>
              <a:rPr lang="en-US" sz="1200" baseline="0" dirty="0" smtClean="0"/>
              <a:t> </a:t>
            </a:r>
            <a:r>
              <a:rPr lang="en-US" dirty="0" smtClean="0"/>
              <a:t>Before you execute the command</a:t>
            </a:r>
            <a:r>
              <a:rPr lang="en-US" baseline="0" dirty="0" smtClean="0"/>
              <a:t> t</a:t>
            </a:r>
            <a:r>
              <a:rPr lang="en-US" dirty="0" smtClean="0"/>
              <a:t>hink about what will happen. Think about what you would want to happen. Look at the output from the previous run. Then take a guess. Write it down or type out what you think will happen. Then run the command again. For example, run</a:t>
            </a:r>
            <a:r>
              <a:rPr lang="en-US" b="0" dirty="0" smtClean="0"/>
              <a:t> </a:t>
            </a:r>
            <a:r>
              <a:rPr lang="en-US" b="0" dirty="0" smtClean="0"/>
              <a:t>'sudo </a:t>
            </a:r>
            <a:r>
              <a:rPr lang="en-US" b="0" dirty="0" smtClean="0"/>
              <a:t>chef-apply -e "package '</a:t>
            </a:r>
            <a:r>
              <a:rPr lang="en-US" b="0" dirty="0" err="1" smtClean="0"/>
              <a:t>nano</a:t>
            </a:r>
            <a:r>
              <a:rPr lang="en-US" b="0" dirty="0" smtClean="0"/>
              <a:t>'"'</a:t>
            </a:r>
            <a:endParaRPr lang="en-US" b="0"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sz="1200" dirty="0" smtClean="0"/>
              <a:t>What </a:t>
            </a:r>
            <a:r>
              <a:rPr lang="en-US" sz="1200" dirty="0" smtClean="0"/>
              <a:t>would happen if the package were to become uninstalled? </a:t>
            </a:r>
            <a:r>
              <a:rPr lang="en-US" dirty="0" smtClean="0"/>
              <a:t>What would the output be if you ran installation command again? Was there a situation where the package was already uninstalled and we executed this resource text?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12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1200" b="0" i="1" kern="1200" dirty="0" smtClean="0">
                <a:solidFill>
                  <a:schemeClr val="tx1"/>
                </a:solidFill>
                <a:effectLst/>
                <a:latin typeface="Arial" panose="020B0604020202020204" pitchFamily="34" charset="0"/>
                <a:ea typeface="+mn-ea"/>
                <a:cs typeface="Arial" panose="020B0604020202020204" pitchFamily="34" charset="0"/>
              </a:rPr>
              <a:t/>
            </a:r>
            <a:br>
              <a:rPr lang="en-US" sz="1200" b="0" i="1" kern="1200" dirty="0" smtClean="0">
                <a:solidFill>
                  <a:schemeClr val="tx1"/>
                </a:solidFill>
                <a:effectLst/>
                <a:latin typeface="Arial" panose="020B0604020202020204" pitchFamily="34" charset="0"/>
                <a:ea typeface="+mn-ea"/>
                <a:cs typeface="Arial" panose="020B0604020202020204" pitchFamily="34" charset="0"/>
              </a:rPr>
            </a:br>
            <a:endParaRPr lang="en-US" sz="1200" b="0" i="1"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We call this test and repair--meaning the resource first tested the system before it takes action.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an editor using `chef-apply`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14584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the editor of your choice (vim, nano, emacs) for this group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US" dirty="0" smtClean="0"/>
              <a:t>Use</a:t>
            </a:r>
            <a:r>
              <a:rPr lang="en-US" baseline="0" dirty="0" smtClean="0"/>
              <a:t> your </a:t>
            </a:r>
            <a:r>
              <a:rPr lang="en-US" dirty="0" smtClean="0"/>
              <a:t>editor</a:t>
            </a:r>
            <a:r>
              <a:rPr lang="en-US" baseline="0" dirty="0" smtClean="0"/>
              <a:t> to </a:t>
            </a:r>
            <a:r>
              <a:rPr lang="en-US" dirty="0" smtClean="0"/>
              <a:t>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p>
          <a:p>
            <a:pPr marL="228600" indent="-228600">
              <a:buAutoNum type="arabicPeriod"/>
            </a:pPr>
            <a:r>
              <a:rPr lang="en-US" dirty="0" smtClean="0"/>
              <a:t>Add the resource definition displayed above.</a:t>
            </a:r>
            <a:r>
              <a:rPr lang="en-US" baseline="0" dirty="0" smtClean="0"/>
              <a:t> </a:t>
            </a:r>
            <a:r>
              <a:rPr lang="en-US" dirty="0" smtClean="0"/>
              <a:t>We are defining a resource with the type called 'file' and named 'hello.txt'. We also are stating what the contents of that file should contain 'Hello, World!'.</a:t>
            </a:r>
          </a:p>
          <a:p>
            <a:pPr marL="228600" indent="-228600">
              <a:buAutoNum type="arabicPeriod"/>
            </a:pPr>
            <a:r>
              <a:rPr lang="en-US" dirty="0" smtClean="0"/>
              <a:t>Save the file,</a:t>
            </a:r>
            <a:r>
              <a:rPr lang="en-US" baseline="0" dirty="0" smtClean="0"/>
              <a:t> </a:t>
            </a:r>
            <a:r>
              <a:rPr lang="en-US" dirty="0" smtClean="0"/>
              <a:t>return to the terminal and then run the `chef-apply` 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were to use </a:t>
            </a:r>
            <a:r>
              <a:rPr lang="en-US" dirty="0" smtClean="0"/>
              <a:t>'</a:t>
            </a:r>
            <a:r>
              <a:rPr lang="en-US" b="0" dirty="0" smtClean="0"/>
              <a:t>help'</a:t>
            </a:r>
            <a:r>
              <a:rPr lang="en-US" dirty="0" smtClean="0"/>
              <a:t> </a:t>
            </a:r>
            <a:r>
              <a:rPr lang="en-US" dirty="0" smtClean="0"/>
              <a:t>again, it </a:t>
            </a:r>
            <a:r>
              <a:rPr lang="en-US" baseline="0" dirty="0" smtClean="0"/>
              <a:t>looks</a:t>
            </a:r>
            <a:r>
              <a:rPr lang="en-US" dirty="0" smtClean="0"/>
              <a:t> </a:t>
            </a:r>
            <a:r>
              <a:rPr lang="en-US" dirty="0" smtClean="0"/>
              <a:t>like </a:t>
            </a:r>
            <a:r>
              <a:rPr lang="en-US" dirty="0" smtClean="0"/>
              <a:t>you </a:t>
            </a:r>
            <a:r>
              <a:rPr lang="en-US" dirty="0" smtClean="0"/>
              <a:t>can provide a recipe file directly to the `chef-apply` command.</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332775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a:t>
            </a:r>
            <a:r>
              <a:rPr lang="en-US" dirty="0" smtClean="0"/>
              <a:t>ype </a:t>
            </a:r>
            <a:r>
              <a:rPr lang="en-US" dirty="0" smtClean="0"/>
              <a:t>'</a:t>
            </a:r>
            <a:r>
              <a:rPr lang="en-US" b="0" dirty="0" smtClean="0"/>
              <a:t>sudo </a:t>
            </a:r>
            <a:r>
              <a:rPr lang="en-US" b="0" dirty="0" smtClean="0"/>
              <a:t>chef-apply </a:t>
            </a:r>
            <a:r>
              <a:rPr lang="en-US" b="0" dirty="0" err="1" smtClean="0"/>
              <a:t>hello.rb</a:t>
            </a:r>
            <a:r>
              <a:rPr lang="en-US" b="0" dirty="0" smtClean="0"/>
              <a:t>'</a:t>
            </a:r>
            <a:r>
              <a:rPr lang="en-US" b="0" baseline="0" dirty="0" smtClean="0"/>
              <a:t> </a:t>
            </a:r>
            <a:r>
              <a:rPr lang="en-US" baseline="0" dirty="0" smtClean="0"/>
              <a:t>to apply the recipe. Y</a:t>
            </a:r>
            <a:r>
              <a:rPr lang="en-US" dirty="0" smtClean="0"/>
              <a:t>ou should see that a file named 'hello.txt' was created and the contents was updated to include your 'Hello, World!'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Use the `cat` command with the path of the file, 'hello.txt'</a:t>
            </a:r>
            <a:r>
              <a:rPr lang="en-US" baseline="0" dirty="0" smtClean="0"/>
              <a:t> to </a:t>
            </a:r>
            <a:r>
              <a:rPr lang="en-US" dirty="0" smtClean="0"/>
              <a:t>prove that a file was created.</a:t>
            </a:r>
            <a:r>
              <a:rPr lang="en-US" baseline="0" dirty="0" smtClean="0"/>
              <a:t> </a:t>
            </a:r>
            <a:r>
              <a:rPr lang="en-US" dirty="0" smtClean="0"/>
              <a:t>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What happens when I run the command again?</a:t>
            </a:r>
          </a:p>
          <a:p>
            <a:endParaRPr lang="en-US" sz="1200" dirty="0" smtClean="0"/>
          </a:p>
          <a:p>
            <a:r>
              <a:rPr lang="en-US" sz="1200" dirty="0" smtClean="0"/>
              <a:t>Again, before you run the command -- think about it. What are your expectations now from the last time you ran it? What will the output look like?</a:t>
            </a:r>
          </a:p>
          <a:p>
            <a:endParaRPr lang="en-US" sz="1200" dirty="0" smtClean="0"/>
          </a:p>
          <a:p>
            <a:pPr marL="0" marR="0" indent="0" algn="l" defTabSz="1219120" rtl="0" eaLnBrk="1" fontAlgn="auto" latinLnBrk="0" hangingPunct="1">
              <a:lnSpc>
                <a:spcPct val="90000"/>
              </a:lnSpc>
              <a:spcBef>
                <a:spcPts val="0"/>
              </a:spcBef>
              <a:spcAft>
                <a:spcPts val="444"/>
              </a:spcAft>
              <a:buClrTx/>
              <a:buSzTx/>
              <a:buFont typeface="+mj-lt"/>
              <a:buNone/>
              <a:tabLst/>
              <a:defRPr/>
            </a:pPr>
            <a:r>
              <a:rPr lang="en-US" dirty="0" smtClean="0"/>
              <a:t>Run </a:t>
            </a:r>
            <a:r>
              <a:rPr lang="en-US" dirty="0" smtClean="0"/>
              <a:t>'</a:t>
            </a:r>
            <a:r>
              <a:rPr lang="en-US" b="0" dirty="0" smtClean="0"/>
              <a:t>sudo </a:t>
            </a:r>
            <a:r>
              <a:rPr lang="en-US" b="0" dirty="0" smtClean="0"/>
              <a:t>chef-apply </a:t>
            </a:r>
            <a:r>
              <a:rPr lang="en-US" b="0" dirty="0" err="1" smtClean="0"/>
              <a:t>hello.rb</a:t>
            </a:r>
            <a:r>
              <a:rPr lang="en-US" b="0" dirty="0" smtClean="0"/>
              <a:t>'</a:t>
            </a:r>
            <a:endParaRPr lang="en-US" b="0" dirty="0" smtClean="0"/>
          </a:p>
          <a:p>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pick an editor and then use Chef to install it. There are three command-line editors and one (tbd Sublime) that we can choose from. Each with their own strengths and weaknesses. </a:t>
            </a:r>
          </a:p>
          <a:p>
            <a:endParaRPr lang="en-US" dirty="0" smtClean="0"/>
          </a:p>
          <a:p>
            <a:r>
              <a:rPr lang="en-US" dirty="0" smtClean="0"/>
              <a:t>If you are comfortable using</a:t>
            </a:r>
            <a:r>
              <a:rPr lang="en-US" baseline="0" dirty="0" smtClean="0"/>
              <a:t> Linux/Unix text editors, you can choose Emacs, Nano, or VIM (like vi).</a:t>
            </a:r>
          </a:p>
          <a:p>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If you are not </a:t>
            </a:r>
            <a:r>
              <a:rPr lang="en-US" dirty="0" smtClean="0"/>
              <a:t>comfortable using</a:t>
            </a:r>
            <a:r>
              <a:rPr lang="en-US" baseline="0" dirty="0" smtClean="0"/>
              <a:t> Linux/Unix text editors, you can use </a:t>
            </a:r>
            <a:r>
              <a:rPr lang="en-US" dirty="0" smtClean="0"/>
              <a:t>Sublime in remote mode</a:t>
            </a:r>
            <a:r>
              <a:rPr lang="en-US" baseline="0" dirty="0" smtClean="0"/>
              <a:t> when using Chef in this class.</a:t>
            </a: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t>Either way, we will still be installing some text editors in this course</a:t>
            </a:r>
            <a:r>
              <a:rPr lang="en-US" baseline="0" dirty="0" smtClean="0"/>
              <a:t> in order to demonstrate how Chef can easily install packages. In fact, that is the main reason this activity is in this course—so you can see how Chef can be used to install typical packages.</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Assure Windows students that they will be able to use Sublime in this class so they won't have to learn Linux commands. We need to make clear that we are teaching Chef in this course, not Linux or Windows admin.</a:t>
            </a:r>
            <a:endParaRPr lang="en-US" dirty="0" smtClean="0"/>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691394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Modify the contents of 'hello.txt. </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Write the file and then think about what you expect to see in the output. </a:t>
            </a:r>
          </a:p>
          <a:p>
            <a:pPr marL="228600" marR="0" indent="-228600" algn="l" defTabSz="1219120" rtl="0" eaLnBrk="1" fontAlgn="auto" latinLnBrk="0" hangingPunct="1">
              <a:lnSpc>
                <a:spcPct val="90000"/>
              </a:lnSpc>
              <a:spcBef>
                <a:spcPts val="0"/>
              </a:spcBef>
              <a:spcAft>
                <a:spcPts val="444"/>
              </a:spcAft>
              <a:buClrTx/>
              <a:buSzTx/>
              <a:buFontTx/>
              <a:buAutoNum type="arabicPeriod"/>
              <a:tabLst/>
              <a:defRPr/>
            </a:pPr>
            <a:r>
              <a:rPr lang="en-US" sz="1200" dirty="0" smtClean="0"/>
              <a:t>Then run the </a:t>
            </a:r>
            <a:r>
              <a:rPr lang="en-US" sz="1200" dirty="0" smtClean="0"/>
              <a:t>'</a:t>
            </a:r>
            <a:r>
              <a:rPr lang="en-US" sz="1200" b="0" dirty="0" smtClean="0"/>
              <a:t>sudo </a:t>
            </a:r>
            <a:r>
              <a:rPr lang="en-US" sz="1200" b="0" dirty="0" smtClean="0"/>
              <a:t>chef-apply </a:t>
            </a:r>
            <a:r>
              <a:rPr lang="en-US" sz="1200" b="0" dirty="0" err="1" smtClean="0"/>
              <a:t>hello.rb</a:t>
            </a:r>
            <a:r>
              <a:rPr lang="en-US" sz="1200" b="0" dirty="0" smtClean="0"/>
              <a:t>' </a:t>
            </a:r>
            <a:r>
              <a:rPr lang="en-US" sz="1200" dirty="0" smtClean="0"/>
              <a:t>command again.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Instructor Note: Just ask the students what the result would be.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Can I delete this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a:t>
            </a:r>
            <a:r>
              <a:rPr lang="en-US" dirty="0" err="1" smtClean="0"/>
              <a:t>hello.rb</a:t>
            </a:r>
            <a:r>
              <a:rPr lang="en-US"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a:t>
            </a:r>
            <a:r>
              <a:rPr lang="en-US" dirty="0" smtClean="0"/>
              <a:t>is </a:t>
            </a:r>
            <a:r>
              <a:rPr lang="en-US" dirty="0" smtClean="0"/>
              <a:t>'file'.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parameter to our resource.</a:t>
            </a:r>
          </a:p>
          <a:p>
            <a:endParaRPr lang="en-US" dirty="0" smtClean="0"/>
          </a:p>
          <a:p>
            <a:r>
              <a:rPr lang="en-US" dirty="0" smtClean="0"/>
              <a:t>The contents of this block contains attributes (and other things) that help describe the state of the resource. In this instance, the source attribute 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a:t>
            </a:r>
            <a:r>
              <a:rPr lang="en-US" smtClean="0"/>
              <a:t>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Can you find that information in the output from running `chef-apply`?</a:t>
            </a:r>
          </a:p>
          <a:p>
            <a:endParaRPr lang="en-US" dirty="0" smtClean="0"/>
          </a:p>
          <a:p>
            <a:r>
              <a:rPr lang="en-US" dirty="0" smtClean="0"/>
              <a:t>Could you find that information in the documentation for the file resource?</a:t>
            </a:r>
          </a:p>
          <a:p>
            <a:endParaRPr lang="en-US" dirty="0" smtClean="0"/>
          </a:p>
          <a:p>
            <a:pPr marL="228600" indent="-228600">
              <a:buAutoNum type="arabicPeriod"/>
            </a:pPr>
            <a:r>
              <a:rPr lang="en-US" dirty="0" smtClean="0"/>
              <a:t>Read through the file Resource documentation.</a:t>
            </a:r>
          </a:p>
          <a:p>
            <a:pPr marL="228600" indent="-228600">
              <a:buAutoNum type="arabicPeriod"/>
            </a:pPr>
            <a:r>
              <a:rPr lang="en-US" dirty="0" smtClean="0"/>
              <a:t>Find the list of actions and then see if you can find the default one.</a:t>
            </a:r>
          </a:p>
          <a:p>
            <a:pPr marL="228600" indent="-228600">
              <a:buAutoNum type="arabicPeriod"/>
            </a:pPr>
            <a:r>
              <a:rPr lang="en-US" dirty="0" smtClean="0"/>
              <a:t>Find the list of attributes and find the default values for mode, owner, and group.</a:t>
            </a:r>
          </a:p>
          <a:p>
            <a:endParaRPr lang="en-US" dirty="0" smtClean="0"/>
          </a:p>
          <a:p>
            <a:r>
              <a:rPr lang="en-US" dirty="0" smtClean="0"/>
              <a:t>The reason for doing this is that we want you to return to the file resource in '</a:t>
            </a:r>
            <a:r>
              <a:rPr lang="en-US" dirty="0" err="1" smtClean="0"/>
              <a:t>hello.rb</a:t>
            </a:r>
            <a:r>
              <a:rPr lang="en-US" dirty="0" smtClean="0"/>
              <a:t>' and add attributes for mode, owner and group. But only if the values here are different from the default values.</a:t>
            </a:r>
          </a:p>
          <a:p>
            <a:endParaRPr lang="en-US" dirty="0" smtClean="0"/>
          </a:p>
          <a:p>
            <a:r>
              <a:rPr lang="en-US" dirty="0" smtClean="0"/>
              <a:t>Instructor Note:  Allow the attendees time to solve this exercise.</a:t>
            </a:r>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and attributes we tend to save ourselves the keystrokes and forgo expressing them.</a:t>
            </a:r>
          </a:p>
          <a:p>
            <a:endParaRPr lang="en-US" dirty="0" smtClean="0"/>
          </a:p>
          <a:p>
            <a:r>
              <a:rPr lang="en-US" dirty="0" smtClean="0"/>
              <a:t>The file resource in </a:t>
            </a:r>
            <a:r>
              <a:rPr lang="en-US" dirty="0" err="1" smtClean="0"/>
              <a:t>hello.rb</a:t>
            </a:r>
            <a:r>
              <a:rPr lang="en-US" dirty="0" smtClean="0"/>
              <a:t> does however need to add three new attributes: mode; owner; and group. And that is because the default values for these attributes are not the ones we want in our configuration policy.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10000"/>
          </a:bodyPr>
          <a:lstStyle/>
          <a:p>
            <a:r>
              <a:rPr lang="en-US" b="1" dirty="0" smtClean="0">
                <a:latin typeface="Inconsolata"/>
                <a:cs typeface="Inconsolata"/>
              </a:rPr>
              <a:t>Emacs</a:t>
            </a:r>
            <a:r>
              <a:rPr lang="en-US" b="0" dirty="0" smtClean="0">
                <a:latin typeface="Inconsolata"/>
                <a:cs typeface="Inconsolata"/>
              </a:rPr>
              <a:t>:</a:t>
            </a:r>
            <a:r>
              <a:rPr lang="en-US" b="1" dirty="0" smtClean="0">
                <a:latin typeface="Inconsolata"/>
                <a:cs typeface="Inconsolata"/>
              </a:rPr>
              <a:t> </a:t>
            </a:r>
            <a:r>
              <a:rPr lang="en-US" b="0" dirty="0" smtClean="0">
                <a:latin typeface="Inconsolata"/>
                <a:cs typeface="Inconsolata"/>
              </a:rPr>
              <a:t>(</a:t>
            </a:r>
            <a:r>
              <a:rPr lang="en-US" dirty="0" smtClean="0"/>
              <a:t>Emacs is fairly straightforward for editing files.)</a:t>
            </a:r>
            <a:endParaRPr lang="en-US" b="1"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OPEN FILE	$ emacs FILENAME</a:t>
            </a:r>
          </a:p>
          <a:p>
            <a:r>
              <a:rPr lang="en-US" dirty="0" smtClean="0">
                <a:latin typeface="Inconsolata"/>
                <a:cs typeface="Inconsolata"/>
              </a:rPr>
              <a:t>WRITE FILE	ctrl+x, ctrl+w</a:t>
            </a:r>
          </a:p>
          <a:p>
            <a:r>
              <a:rPr lang="en-US" dirty="0" smtClean="0">
                <a:latin typeface="Inconsolata"/>
                <a:cs typeface="Inconsolata"/>
              </a:rPr>
              <a:t>EXIT	 ctrl+x, ctrl+c</a:t>
            </a:r>
          </a:p>
          <a:p>
            <a:endParaRPr lang="en-US" dirty="0" smtClean="0">
              <a:latin typeface="Inconsolata"/>
            </a:endParaRPr>
          </a:p>
          <a:p>
            <a:r>
              <a:rPr lang="en-US" b="1" dirty="0" smtClean="0">
                <a:latin typeface="Inconsolata"/>
              </a:rPr>
              <a:t>Nano</a:t>
            </a:r>
            <a:r>
              <a:rPr lang="en-US" b="0" dirty="0" smtClean="0">
                <a:latin typeface="Inconsolata"/>
              </a:rPr>
              <a:t>:</a:t>
            </a:r>
            <a:r>
              <a:rPr lang="en-US" b="1" dirty="0" smtClean="0">
                <a:latin typeface="Inconsolata"/>
              </a:rPr>
              <a:t> </a:t>
            </a:r>
            <a:r>
              <a:rPr lang="en-US" b="0" dirty="0" smtClean="0">
                <a:latin typeface="Inconsolata"/>
              </a:rPr>
              <a:t>(</a:t>
            </a:r>
            <a:r>
              <a:rPr lang="en-US" dirty="0" smtClean="0"/>
              <a:t>Nano is usually touted as the easiest editor to get started with editing through the command-line.)</a:t>
            </a:r>
            <a:endParaRPr lang="en-US" b="1" dirty="0" smtClean="0">
              <a:latin typeface="Inconsolata"/>
            </a:endParaRPr>
          </a:p>
          <a:p>
            <a:endParaRPr lang="en-US" dirty="0" smtClean="0">
              <a:latin typeface="Inconsolata"/>
            </a:endParaRPr>
          </a:p>
          <a:p>
            <a:pPr>
              <a:lnSpc>
                <a:spcPct val="120000"/>
              </a:lnSpc>
            </a:pPr>
            <a:r>
              <a:rPr lang="en-US" dirty="0" smtClean="0">
                <a:latin typeface="Inconsolata"/>
                <a:cs typeface="Inconsolata"/>
              </a:rPr>
              <a:t>OPEN FILE	$ nano FILENAME</a:t>
            </a:r>
          </a:p>
          <a:p>
            <a:r>
              <a:rPr lang="en-US" dirty="0" smtClean="0">
                <a:latin typeface="Inconsolata"/>
                <a:cs typeface="Inconsolata"/>
              </a:rPr>
              <a:t>WRITE (When</a:t>
            </a:r>
            <a:r>
              <a:rPr lang="en-US" baseline="0" dirty="0" smtClean="0">
                <a:latin typeface="Inconsolata"/>
                <a:cs typeface="Inconsolata"/>
              </a:rPr>
              <a:t> exiting</a:t>
            </a:r>
            <a:r>
              <a:rPr lang="en-US" dirty="0" smtClean="0">
                <a:latin typeface="Inconsolata"/>
                <a:cs typeface="Inconsolata"/>
              </a:rPr>
              <a:t>)</a:t>
            </a:r>
            <a:r>
              <a:rPr lang="en-US" baseline="0" dirty="0" smtClean="0">
                <a:latin typeface="Inconsolata"/>
                <a:cs typeface="Inconsolata"/>
              </a:rPr>
              <a:t> </a:t>
            </a:r>
            <a:r>
              <a:rPr lang="en-US" dirty="0" smtClean="0">
                <a:latin typeface="Inconsolata"/>
                <a:cs typeface="Inconsolata"/>
              </a:rPr>
              <a:t>ctrl+x, y, ENTER</a:t>
            </a:r>
          </a:p>
          <a:p>
            <a:r>
              <a:rPr lang="en-US" dirty="0" smtClean="0">
                <a:latin typeface="Inconsolata"/>
                <a:cs typeface="Inconsolata"/>
              </a:rPr>
              <a:t>EXIT	ctrl+x</a:t>
            </a:r>
          </a:p>
          <a:p>
            <a:endParaRPr lang="en-US" dirty="0" smtClean="0">
              <a:latin typeface="Inconsolata"/>
              <a:cs typeface="Inconsolata"/>
            </a:endParaRPr>
          </a:p>
          <a:p>
            <a:r>
              <a:rPr lang="en-US" b="1" dirty="0" smtClean="0">
                <a:latin typeface="Inconsolata"/>
                <a:cs typeface="Inconsolata"/>
              </a:rPr>
              <a:t>VIM</a:t>
            </a:r>
            <a:r>
              <a:rPr lang="en-US" b="0" dirty="0" smtClean="0">
                <a:latin typeface="Inconsolata"/>
                <a:cs typeface="Inconsolata"/>
              </a:rPr>
              <a:t>: (</a:t>
            </a:r>
            <a:r>
              <a:rPr lang="en-US" dirty="0" smtClean="0"/>
              <a:t>Vim,</a:t>
            </a:r>
            <a:r>
              <a:rPr lang="en-US" baseline="0" dirty="0" smtClean="0"/>
              <a:t> </a:t>
            </a:r>
            <a:r>
              <a:rPr lang="en-US" dirty="0" smtClean="0"/>
              <a:t>like vi,</a:t>
            </a:r>
            <a:r>
              <a:rPr lang="en-US" baseline="0" dirty="0" smtClean="0"/>
              <a:t> </a:t>
            </a:r>
            <a:r>
              <a:rPr lang="en-US" dirty="0" smtClean="0"/>
              <a:t>is more complex because of its different modes. )</a:t>
            </a:r>
            <a:endParaRPr lang="en-US" b="1"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OPEN FILE	$ vim FILENAME</a:t>
            </a:r>
          </a:p>
          <a:p>
            <a:pPr>
              <a:lnSpc>
                <a:spcPct val="120000"/>
              </a:lnSpc>
            </a:pPr>
            <a:r>
              <a:rPr lang="en-US" dirty="0" smtClean="0">
                <a:latin typeface="Inconsolata"/>
                <a:cs typeface="Inconsolata"/>
              </a:rPr>
              <a:t>START EDITING	i</a:t>
            </a:r>
          </a:p>
          <a:p>
            <a:pPr>
              <a:lnSpc>
                <a:spcPct val="120000"/>
              </a:lnSpc>
            </a:pPr>
            <a:r>
              <a:rPr lang="en-US" dirty="0" smtClean="0">
                <a:latin typeface="Inconsolata"/>
                <a:cs typeface="Inconsolata"/>
              </a:rPr>
              <a:t>WRITE FILE	ESC, :w</a:t>
            </a:r>
          </a:p>
          <a:p>
            <a:pPr>
              <a:lnSpc>
                <a:spcPct val="120000"/>
              </a:lnSpc>
            </a:pPr>
            <a:r>
              <a:rPr lang="en-US" dirty="0" smtClean="0">
                <a:latin typeface="Inconsolata"/>
                <a:cs typeface="Inconsolata"/>
              </a:rPr>
              <a:t>EXIT	ESC, :q</a:t>
            </a:r>
          </a:p>
          <a:p>
            <a:pPr>
              <a:lnSpc>
                <a:spcPct val="120000"/>
              </a:lnSpc>
            </a:pPr>
            <a:r>
              <a:rPr lang="en-US" dirty="0" smtClean="0">
                <a:latin typeface="Inconsolata"/>
                <a:cs typeface="Inconsolata"/>
              </a:rPr>
              <a:t>EXIT (don't write) 	ESC, :q!</a:t>
            </a:r>
          </a:p>
          <a:p>
            <a:endParaRPr lang="en-US" dirty="0" smtClean="0">
              <a:latin typeface="Inconsolata"/>
              <a:cs typeface="Inconsolata"/>
            </a:endParaRPr>
          </a:p>
          <a:p>
            <a:endParaRPr lang="en-US" dirty="0" smtClean="0">
              <a:latin typeface="Inconsolata"/>
              <a:cs typeface="Inconsolata"/>
            </a:endParaRPr>
          </a:p>
          <a:p>
            <a:endParaRPr lang="en-US" dirty="0" smtClean="0">
              <a:latin typeface="Inconsolata"/>
              <a:cs typeface="Inconsolata"/>
            </a:endParaRPr>
          </a:p>
          <a:p>
            <a:endParaRPr lang="en-US" dirty="0" smtClean="0">
              <a:latin typeface="Inconsolata"/>
            </a:endParaRPr>
          </a:p>
          <a:p>
            <a:endParaRPr lang="en-US" dirty="0" smtClean="0">
              <a:latin typeface="Inconsolata"/>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604463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711480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171450" indent="-171450">
              <a:buFont typeface="Arial" panose="020B0604020202020204" pitchFamily="34" charset="0"/>
              <a:buChar char="•"/>
            </a:pPr>
            <a:endParaRPr lang="en-US" dirty="0" smtClean="0"/>
          </a:p>
          <a:p>
            <a:pPr marL="0" indent="0">
              <a:buFont typeface="Arial" panose="020B0604020202020204" pitchFamily="34" charset="0"/>
              <a:buNone/>
            </a:pPr>
            <a:r>
              <a:rPr lang="en-US" dirty="0" smtClean="0"/>
              <a:t>1.</a:t>
            </a:r>
            <a:r>
              <a:rPr lang="en-US" baseline="0" dirty="0" smtClean="0"/>
              <a:t> </a:t>
            </a:r>
            <a:r>
              <a:rPr lang="en-US" dirty="0" smtClean="0"/>
              <a:t>Create a recipe named '</a:t>
            </a:r>
            <a:r>
              <a:rPr lang="en-US" dirty="0" err="1" smtClean="0"/>
              <a:t>setup.rb</a:t>
            </a:r>
            <a:r>
              <a:rPr lang="en-US" dirty="0" smtClean="0"/>
              <a:t>' that:</a:t>
            </a:r>
          </a:p>
          <a:p>
            <a:pPr marL="0" indent="0">
              <a:buFont typeface="Arial" panose="020B0604020202020204" pitchFamily="34" charset="0"/>
              <a:buNone/>
            </a:pPr>
            <a:endParaRPr lang="en-US" dirty="0" smtClean="0"/>
          </a:p>
          <a:p>
            <a:pPr marL="171450" indent="-171450">
              <a:buFont typeface="Arial" panose="020B0604020202020204" pitchFamily="34" charset="0"/>
              <a:buChar char="•"/>
            </a:pPr>
            <a:r>
              <a:rPr lang="en-US" dirty="0" smtClean="0"/>
              <a:t>Installs the editors (</a:t>
            </a:r>
            <a:r>
              <a:rPr lang="en-US" dirty="0" err="1" smtClean="0"/>
              <a:t>nano</a:t>
            </a:r>
            <a:r>
              <a:rPr lang="en-US" dirty="0" smtClean="0"/>
              <a:t>, emacs</a:t>
            </a:r>
            <a:r>
              <a:rPr lang="en-US" baseline="0" dirty="0" smtClean="0"/>
              <a:t> and vim)</a:t>
            </a:r>
            <a:endParaRPr lang="en-US" dirty="0" smtClean="0"/>
          </a:p>
          <a:p>
            <a:pPr marL="171450" indent="-171450">
              <a:buFont typeface="Arial" panose="020B0604020202020204" pitchFamily="34" charset="0"/>
              <a:buChar char="•"/>
            </a:pPr>
            <a:r>
              <a:rPr lang="en-US" dirty="0" smtClean="0"/>
              <a:t>Installs the "tree" package</a:t>
            </a:r>
          </a:p>
          <a:p>
            <a:pPr marL="171450" indent="-171450">
              <a:buFont typeface="Arial" panose="020B0604020202020204" pitchFamily="34" charset="0"/>
              <a:buChar char="•"/>
            </a:pPr>
            <a:r>
              <a:rPr lang="en-US" dirty="0" smtClean="0"/>
              <a:t>And then creates an MOTD file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538847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Here is the final version of the `</a:t>
            </a:r>
            <a:r>
              <a:rPr lang="en-US" dirty="0" err="1" smtClean="0"/>
              <a:t>setup.rb</a:t>
            </a:r>
            <a:r>
              <a:rPr lang="en-US" dirty="0" smtClean="0"/>
              <a:t>` file that installs all the editors, our tree package, and creates our MOTD file.</a:t>
            </a:r>
          </a:p>
          <a:p>
            <a:endParaRPr lang="en-US" dirty="0" smtClean="0"/>
          </a:p>
          <a:p>
            <a:pPr marL="171450" indent="-171450">
              <a:buFont typeface="Arial" panose="020B0604020202020204" pitchFamily="34" charset="0"/>
              <a:buChar char="•"/>
            </a:pPr>
            <a:r>
              <a:rPr lang="en-US" dirty="0" smtClean="0"/>
              <a:t>What is the resource definition for this description? `The package named $EDITOR is installed.`</a:t>
            </a:r>
          </a:p>
          <a:p>
            <a:pPr marL="0" indent="0">
              <a:buFont typeface="Arial" panose="020B0604020202020204" pitchFamily="34" charset="0"/>
              <a:buNone/>
            </a:pPr>
            <a:endParaRPr lang="en-US" dirty="0" smtClean="0"/>
          </a:p>
          <a:p>
            <a:pPr marL="171450" indent="-171450">
              <a:buFont typeface="Arial" panose="020B0604020202020204" pitchFamily="34" charset="0"/>
              <a:buChar char="•"/>
            </a:pPr>
            <a:r>
              <a:rPr lang="en-US" dirty="0" smtClean="0"/>
              <a:t>What is the resource definition for this description? `The package named tree is installed.`</a:t>
            </a:r>
          </a:p>
          <a:p>
            <a:pPr marL="171450" indent="-171450">
              <a:buFont typeface="Arial" panose="020B0604020202020204" pitchFamily="34" charset="0"/>
              <a:buChar char="•"/>
            </a:pPr>
            <a:endParaRPr lang="en-US" dirty="0" smtClean="0"/>
          </a:p>
          <a:p>
            <a:pPr marL="171450" indent="-171450">
              <a:buFont typeface="Arial" panose="020B0604020202020204" pitchFamily="34" charset="0"/>
              <a:buChar char="•"/>
            </a:pPr>
            <a:r>
              <a:rPr lang="en-US" dirty="0" smtClean="0"/>
              <a:t>What is the resource definition for this description? `The file named "/etc/</a:t>
            </a:r>
            <a:r>
              <a:rPr lang="en-US" dirty="0" err="1" smtClean="0"/>
              <a:t>motd</a:t>
            </a:r>
            <a:r>
              <a:rPr lang="en-US" dirty="0" smtClean="0"/>
              <a:t>" is created with the content "Property of ...".`</a:t>
            </a:r>
          </a:p>
          <a:p>
            <a:endParaRPr lang="en-US" dirty="0" smtClean="0"/>
          </a:p>
          <a:p>
            <a:r>
              <a:rPr lang="en-US" dirty="0" smtClean="0"/>
              <a:t>Instructor Note: Allow the attendees time to solve this exercise.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Run the above command to apply your </a:t>
            </a:r>
            <a:r>
              <a:rPr lang="en-US" dirty="0" err="1" smtClean="0"/>
              <a:t>setup.rb</a:t>
            </a:r>
            <a:r>
              <a:rPr lang="en-US" dirty="0" smtClean="0"/>
              <a:t> recipe.</a:t>
            </a:r>
          </a:p>
          <a:p>
            <a:pPr marL="0" indent="0">
              <a:buNone/>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5685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a:t>
            </a:r>
            <a:r>
              <a:rPr lang="en-US" dirty="0" smtClean="0"/>
              <a:t>this Resources section with </a:t>
            </a:r>
            <a:r>
              <a:rPr lang="en-US" dirty="0" smtClean="0"/>
              <a:t>a discussion.</a:t>
            </a:r>
          </a:p>
          <a:p>
            <a:endParaRPr lang="en-US" dirty="0" smtClean="0"/>
          </a:p>
          <a:p>
            <a:r>
              <a:rPr lang="en-US" dirty="0" smtClean="0"/>
              <a:t>Write down or type out a few words for each of these questions.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 these four questions:</a:t>
            </a:r>
          </a:p>
          <a:p>
            <a:endParaRPr lang="en-US" dirty="0" smtClean="0"/>
          </a:p>
          <a:p>
            <a:pPr marL="171450" indent="-171450">
              <a:buFont typeface="Arial" panose="020B0604020202020204" pitchFamily="34" charset="0"/>
              <a:buChar char="•"/>
            </a:pPr>
            <a:r>
              <a:rPr lang="en-US" dirty="0" smtClean="0"/>
              <a:t>What is a resource?</a:t>
            </a:r>
          </a:p>
          <a:p>
            <a:pPr marL="171450" indent="-171450">
              <a:buFont typeface="Arial" panose="020B0604020202020204" pitchFamily="34" charset="0"/>
              <a:buChar char="•"/>
            </a:pPr>
            <a:r>
              <a:rPr lang="en-US" dirty="0" smtClean="0"/>
              <a:t>What are some other possible examples of resources?</a:t>
            </a:r>
          </a:p>
          <a:p>
            <a:pPr marL="171450" indent="-171450">
              <a:buFont typeface="Arial" panose="020B0604020202020204" pitchFamily="34" charset="0"/>
              <a:buChar char="•"/>
            </a:pPr>
            <a:r>
              <a:rPr lang="en-US" dirty="0" smtClean="0"/>
              <a:t>How did the examples resources we wrote describe the desired state of an element of our infrastructure?</a:t>
            </a:r>
          </a:p>
          <a:p>
            <a:pPr marL="171450" indent="-171450">
              <a:buFont typeface="Arial" panose="020B0604020202020204" pitchFamily="34" charset="0"/>
              <a:buChar char="•"/>
            </a:pPr>
            <a:r>
              <a:rPr lang="en-US" dirty="0" smtClean="0"/>
              <a:t>What does it mean for a resource to be a statement of configuration policy?</a:t>
            </a:r>
          </a:p>
          <a:p>
            <a:endParaRPr lang="en-US" dirty="0" smtClean="0"/>
          </a:p>
          <a:p>
            <a:r>
              <a:rPr lang="en-US" dirty="0" smtClean="0"/>
              <a:t>With your answers, turn to another people in this class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dirty="0" smtClean="0"/>
              <a:t>`chef-apply`</a:t>
            </a:r>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smtClean="0"/>
          </a:p>
          <a:p>
            <a:r>
              <a:rPr lang="en-US" dirty="0" smtClean="0"/>
              <a:t>Resources are grouped into recipes, which describe working configurations. For example, a package to install, the location of a template from which to build a file, and a service to be started.</a:t>
            </a:r>
          </a:p>
          <a:p>
            <a:endParaRPr lang="en-US" dirty="0" smtClean="0"/>
          </a:p>
          <a:p>
            <a:r>
              <a:rPr lang="en-US" dirty="0" smtClean="0"/>
              <a:t>Where a resource represents a piece of the system (and its desired state), a provider defines the steps that are needed to bring that piece of the system from its current state into the desired state.</a:t>
            </a:r>
          </a:p>
          <a:p>
            <a:r>
              <a:rPr lang="en-US" dirty="0" smtClean="0"/>
              <a:t>```</a:t>
            </a:r>
          </a:p>
          <a:p>
            <a:endParaRPr lang="en-US" dirty="0" smtClean="0"/>
          </a:p>
          <a:p>
            <a:r>
              <a:rPr lang="en-US" dirty="0" smtClean="0"/>
              <a:t>Resources describe what we want our system to look like AND sound like they do all the work to make it look like that.</a:t>
            </a:r>
          </a:p>
          <a:p>
            <a:endParaRPr lang="en-US" dirty="0" smtClean="0"/>
          </a:p>
          <a:p>
            <a:r>
              <a:rPr lang="en-US" dirty="0" smtClean="0"/>
              <a:t>Let's look at a few examples of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60797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TBD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60911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picked your editor, you need to find out if it is already installed. </a:t>
            </a:r>
          </a:p>
          <a:p>
            <a:endParaRPr lang="en-US" dirty="0" smtClean="0"/>
          </a:p>
          <a:p>
            <a:pPr marL="0" indent="0">
              <a:buFont typeface="+mj-lt"/>
              <a:buNone/>
            </a:pPr>
            <a:r>
              <a:rPr lang="en-US" dirty="0" smtClean="0"/>
              <a:t>Use the `which` command to ask the Operating System (OS) if it knows if there is an executable for our text editor in our path.</a:t>
            </a:r>
          </a:p>
          <a:p>
            <a:endParaRPr lang="en-US" dirty="0" smtClean="0"/>
          </a:p>
          <a:p>
            <a:r>
              <a:rPr lang="en-US" dirty="0" smtClean="0"/>
              <a:t>Is nano installed? No, it doesn't look like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0380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vim installed? No, it doesn't look like it either.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83132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emacs installed? Seems like it isn't either.</a:t>
            </a:r>
          </a:p>
          <a:p>
            <a:endParaRPr lang="en-US" dirty="0" smtClean="0"/>
          </a:p>
          <a:p>
            <a:r>
              <a:rPr lang="en-US" dirty="0" smtClean="0"/>
              <a:t>It seems your workstation doesn't have any of the preferred command-line editors installed. So that means there is a little more configuration left for you to do.</a:t>
            </a:r>
          </a:p>
          <a:p>
            <a:endParaRPr lang="en-US" dirty="0" smtClean="0"/>
          </a:p>
          <a:p>
            <a:r>
              <a:rPr lang="en-US" dirty="0" smtClean="0"/>
              <a:t>But before you figure out the Linux distribution and start installing packages through the distribution's specific package manager,</a:t>
            </a:r>
            <a:r>
              <a:rPr lang="en-US" baseline="0" dirty="0" smtClean="0"/>
              <a:t> </a:t>
            </a:r>
            <a:r>
              <a:rPr lang="en-US" dirty="0" smtClean="0"/>
              <a:t>this seems like a perfect opportunity to experiment with how to solve configuration problems with Chef.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43477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0.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2.xml"/><Relationship Id="rId4"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61092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smtClean="0"/>
              <a:t>©2015 Chef Software Inc.</a:t>
            </a:r>
            <a:endParaRPr lang="en-US" dirty="0"/>
          </a:p>
        </p:txBody>
      </p:sp>
      <p:pic>
        <p:nvPicPr>
          <p:cNvPr id="12" name="Picture 11"/>
          <p:cNvPicPr>
            <a:picLocks noChangeAspect="1"/>
          </p:cNvPicPr>
          <p:nvPr userDrawn="1"/>
        </p:nvPicPr>
        <p:blipFill>
          <a:blip r:embed="rId3"/>
          <a:stretch>
            <a:fillRect/>
          </a:stretch>
        </p:blipFill>
        <p:spPr>
          <a:xfrm>
            <a:off x="257317" y="1590362"/>
            <a:ext cx="557822" cy="354978"/>
          </a:xfrm>
          <a:prstGeom prst="rect">
            <a:avLst/>
          </a:prstGeom>
        </p:spPr>
      </p:pic>
    </p:spTree>
    <p:extLst>
      <p:ext uri="{BB962C8B-B14F-4D97-AF65-F5344CB8AC3E}">
        <p14:creationId xmlns:p14="http://schemas.microsoft.com/office/powerpoint/2010/main" val="26831336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4" y="322703"/>
            <a:ext cx="782233" cy="793251"/>
          </a:xfrm>
          <a:prstGeom prst="rect">
            <a:avLst/>
          </a:prstGeom>
        </p:spPr>
      </p:pic>
    </p:spTree>
    <p:extLst>
      <p:ext uri="{BB962C8B-B14F-4D97-AF65-F5344CB8AC3E}">
        <p14:creationId xmlns:p14="http://schemas.microsoft.com/office/powerpoint/2010/main" val="2203398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7"/>
            <a:ext cx="14423693" cy="338666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7" name="Content Placeholder 5"/>
          <p:cNvSpPr>
            <a:spLocks noGrp="1"/>
          </p:cNvSpPr>
          <p:nvPr>
            <p:ph sz="quarter" idx="12"/>
          </p:nvPr>
        </p:nvSpPr>
        <p:spPr>
          <a:xfrm>
            <a:off x="1121104" y="5620512"/>
            <a:ext cx="14423695" cy="292608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2" y="3530279"/>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5"/>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69287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113747"/>
            <a:ext cx="7065287"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629452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4" y="322703"/>
            <a:ext cx="782233" cy="793251"/>
          </a:xfrm>
          <a:prstGeom prst="rect">
            <a:avLst/>
          </a:prstGeom>
        </p:spPr>
      </p:pic>
    </p:spTree>
    <p:extLst>
      <p:ext uri="{BB962C8B-B14F-4D97-AF65-F5344CB8AC3E}">
        <p14:creationId xmlns:p14="http://schemas.microsoft.com/office/powerpoint/2010/main" val="19162993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65827"/>
            <a:ext cx="14793690" cy="2400538"/>
          </a:xfrm>
          <a:prstGeom prst="rect">
            <a:avLst/>
          </a:prstGeom>
          <a:noFill/>
          <a:ln>
            <a:noFill/>
          </a:ln>
          <a:effectLst/>
        </p:spPr>
        <p:txBody>
          <a:bodyPr vert="horz" wrap="square" lIns="121920" tIns="121920" rIns="121920" bIns="121920"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336438" y="482873"/>
            <a:ext cx="2255044" cy="22550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9600"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2" r:id="rId21"/>
    <p:sldLayoutId id="2147483793" r:id="rId22"/>
    <p:sldLayoutId id="2147483794" r:id="rId23"/>
    <p:sldLayoutId id="2147483795"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hyperlink" Target="https://docs.chef.io/resource_package.html"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docs.chef.io/resource_service.html"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docs.chef.io/resource_file.html"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docs.chef.io/resource_file.html"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hyperlink" Target="https://docs.chef.io/resources.html" TargetMode="External"/><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4.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9.xml"/></Relationships>
</file>

<file path=ppt/slides/_rels/slide48.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Building </a:t>
            </a:r>
            <a:r>
              <a:rPr lang="en-US" dirty="0" smtClean="0"/>
              <a:t>Blocks </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chef-apply?</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An executable program that allows you to work with resources and recipe </a:t>
            </a:r>
            <a:r>
              <a:rPr lang="en-US" sz="3733" dirty="0" smtClean="0"/>
              <a:t>files.</a:t>
            </a:r>
            <a:endParaRPr lang="en-US" sz="3733" dirty="0"/>
          </a:p>
          <a:p>
            <a:endParaRPr lang="en-US" sz="3733" dirty="0"/>
          </a:p>
          <a:p>
            <a:r>
              <a:rPr lang="en-US" sz="3733" b="1" dirty="0"/>
              <a:t>chef-apply</a:t>
            </a:r>
            <a:r>
              <a:rPr lang="en-US" sz="3733" dirty="0"/>
              <a:t> is a command-line application that allows us to work with resources and recipes </a:t>
            </a:r>
            <a:r>
              <a:rPr lang="en-US" sz="3733" dirty="0" smtClean="0"/>
              <a:t>files.</a:t>
            </a:r>
            <a:endParaRPr lang="en-US" sz="3733" dirty="0"/>
          </a:p>
          <a:p>
            <a:endParaRPr lang="en-US" sz="3733" dirty="0"/>
          </a:p>
          <a:p>
            <a:endParaRPr lang="en-US" sz="3733"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556815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smtClean="0"/>
              <a:t>Can </a:t>
            </a:r>
            <a:r>
              <a:rPr lang="en-US" dirty="0"/>
              <a:t>chef-apply </a:t>
            </a:r>
            <a:r>
              <a:rPr lang="en-US" dirty="0" smtClean="0"/>
              <a:t>Do</a:t>
            </a:r>
            <a:r>
              <a:rPr lang="en-US" dirty="0"/>
              <a:t>?</a:t>
            </a:r>
          </a:p>
        </p:txBody>
      </p:sp>
      <p:sp>
        <p:nvSpPr>
          <p:cNvPr id="3" name="Content Placeholder 2"/>
          <p:cNvSpPr>
            <a:spLocks noGrp="1"/>
          </p:cNvSpPr>
          <p:nvPr>
            <p:ph sz="quarter" idx="10"/>
          </p:nvPr>
        </p:nvSpPr>
        <p:spPr>
          <a:xfrm>
            <a:off x="1121104" y="2315964"/>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77915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3013753" y="3506118"/>
            <a:ext cx="10974132" cy="3346421"/>
          </a:xfrm>
        </p:spPr>
        <p:txBody>
          <a:bodyPr>
            <a:normAutofit fontScale="92500"/>
          </a:bodyPr>
          <a:lstStyle/>
          <a:p>
            <a:r>
              <a:rPr lang="en-US" dirty="0" smtClean="0"/>
              <a:t>A resource is a statement of configuration policy. </a:t>
            </a:r>
          </a:p>
          <a:p>
            <a:endParaRPr lang="en-US" dirty="0"/>
          </a:p>
          <a:p>
            <a:r>
              <a:rPr lang="en-US" dirty="0" smtClean="0"/>
              <a:t>It describes the desired state of an element of your infrastructure and the steps needed to bring that item to the desired state.</a:t>
            </a:r>
          </a:p>
        </p:txBody>
      </p:sp>
      <p:sp>
        <p:nvSpPr>
          <p:cNvPr id="5" name="Content Placeholder 3"/>
          <p:cNvSpPr>
            <a:spLocks noGrp="1"/>
          </p:cNvSpPr>
          <p:nvPr>
            <p:ph sz="quarter" idx="4294967295"/>
          </p:nvPr>
        </p:nvSpPr>
        <p:spPr>
          <a:xfrm>
            <a:off x="3724631" y="7483798"/>
            <a:ext cx="8917577" cy="524133"/>
          </a:xfrm>
        </p:spPr>
        <p:txBody>
          <a:bodyPr anchor="ctr">
            <a:normAutofit/>
          </a:bodyPr>
          <a:lstStyle>
            <a:lvl1pPr marL="0" indent="0" algn="ctr">
              <a:buNone/>
              <a:defRPr sz="1800">
                <a:solidFill>
                  <a:schemeClr val="tx1"/>
                </a:solidFill>
              </a:defRPr>
            </a:lvl1pPr>
          </a:lstStyle>
          <a:p>
            <a:pPr lvl="0"/>
            <a:r>
              <a:rPr lang="en-US" sz="3200" dirty="0"/>
              <a:t>https://docs.chef.io/resources.html</a:t>
            </a:r>
            <a:endParaRPr lang="en-US" sz="3200" dirty="0" smtClean="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099000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1567583"/>
          </a:xfrm>
          <a:ln>
            <a:solidFill>
              <a:schemeClr val="tx1"/>
            </a:solidFill>
            <a:prstDash val="sysDash"/>
          </a:ln>
        </p:spPr>
        <p:txBody>
          <a:bodyPr/>
          <a:lstStyle/>
          <a:p>
            <a:r>
              <a:rPr lang="en-US" dirty="0">
                <a:latin typeface="Inconsolata" panose="020B0609030003000000" pitchFamily="49" charset="0"/>
              </a:rPr>
              <a:t>package </a:t>
            </a:r>
            <a:r>
              <a:rPr lang="en-US" dirty="0" smtClean="0">
                <a:latin typeface="Inconsolata" panose="020B0609030003000000" pitchFamily="49" charset="0"/>
              </a:rPr>
              <a:t>"httpd</a:t>
            </a:r>
            <a:r>
              <a:rPr lang="en-US" dirty="0">
                <a:latin typeface="Inconsolata" panose="020B0609030003000000" pitchFamily="49" charset="0"/>
              </a:rPr>
              <a:t>"</a:t>
            </a:r>
          </a:p>
          <a:p>
            <a:endParaRPr lang="en-US" dirty="0"/>
          </a:p>
        </p:txBody>
      </p:sp>
      <p:sp>
        <p:nvSpPr>
          <p:cNvPr id="13" name="Text Placeholder 4"/>
          <p:cNvSpPr txBox="1">
            <a:spLocks/>
          </p:cNvSpPr>
          <p:nvPr/>
        </p:nvSpPr>
        <p:spPr bwMode="white">
          <a:xfrm>
            <a:off x="677333" y="3674303"/>
            <a:ext cx="14898624" cy="342378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package named "httpd" is installed.</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Inconsolata"/>
                <a:hlinkClick r:id="rId3"/>
              </a:rPr>
              <a:t>https://</a:t>
            </a:r>
            <a:r>
              <a:rPr lang="en-US" dirty="0" smtClean="0">
                <a:cs typeface="Inconsolata"/>
                <a:hlinkClick r:id="rId3"/>
              </a:rPr>
              <a:t>docs.chef.io/resource_package.html</a:t>
            </a:r>
            <a:endParaRPr lang="en-US" dirty="0" smtClean="0">
              <a:cs typeface="Inconsolata"/>
            </a:endParaRPr>
          </a:p>
          <a:p>
            <a:pPr algn="ctr"/>
            <a:endParaRPr lang="en-US" sz="2400" dirty="0" smtClean="0">
              <a:cs typeface="Inconsolata"/>
            </a:endParaRPr>
          </a:p>
          <a:p>
            <a:pPr algn="ctr"/>
            <a:endParaRPr lang="en-US" sz="2400" dirty="0">
              <a:cs typeface="Inconsolata"/>
            </a:endParaRPr>
          </a:p>
        </p:txBody>
      </p:sp>
    </p:spTree>
    <p:extLst>
      <p:ext uri="{BB962C8B-B14F-4D97-AF65-F5344CB8AC3E}">
        <p14:creationId xmlns:p14="http://schemas.microsoft.com/office/powerpoint/2010/main" val="3496569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service "</a:t>
            </a:r>
            <a:r>
              <a:rPr lang="en-US" dirty="0" err="1">
                <a:latin typeface="Inconsolata" panose="020B0609030003000000" pitchFamily="49" charset="0"/>
              </a:rPr>
              <a:t>ntp</a:t>
            </a:r>
            <a:r>
              <a:rPr lang="en-US" dirty="0">
                <a:latin typeface="Inconsolata" panose="020B0609030003000000" pitchFamily="49" charset="0"/>
              </a:rPr>
              <a:t>" do</a:t>
            </a:r>
          </a:p>
          <a:p>
            <a:r>
              <a:rPr lang="en-US" dirty="0">
                <a:latin typeface="Inconsolata" panose="020B0609030003000000" pitchFamily="49" charset="0"/>
              </a:rPr>
              <a:t>  action [ :enable, :start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service named "</a:t>
            </a:r>
            <a:r>
              <a:rPr lang="en-US" sz="3733" dirty="0" err="1"/>
              <a:t>ntp</a:t>
            </a:r>
            <a:r>
              <a:rPr lang="en-US" sz="3733" dirty="0"/>
              <a:t>" is enabled (start on reboot) and started.</a:t>
            </a:r>
          </a:p>
          <a:p>
            <a:endParaRPr lang="en-US" sz="3733" dirty="0"/>
          </a:p>
          <a:p>
            <a:pPr lvl="1"/>
            <a:endParaRPr lang="de-DE" sz="3200" dirty="0"/>
          </a:p>
          <a:p>
            <a:pPr lvl="1"/>
            <a:endParaRPr lang="en-US" sz="3200" dirty="0"/>
          </a:p>
          <a:p>
            <a:endParaRPr lang="en-US" sz="3733" dirty="0"/>
          </a:p>
        </p:txBody>
      </p:sp>
      <p:sp>
        <p:nvSpPr>
          <p:cNvPr id="8"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Inconsolata"/>
                <a:hlinkClick r:id="rId3"/>
              </a:rPr>
              <a:t>https://</a:t>
            </a:r>
            <a:r>
              <a:rPr lang="en-US" dirty="0" smtClean="0">
                <a:cs typeface="Inconsolata"/>
                <a:hlinkClick r:id="rId3"/>
              </a:rPr>
              <a:t>docs.chef.io/resource_service.html</a:t>
            </a:r>
            <a:endParaRPr lang="en-US" dirty="0" smtClean="0">
              <a:cs typeface="Inconsolata"/>
            </a:endParaRPr>
          </a:p>
          <a:p>
            <a:pPr algn="ctr"/>
            <a:endParaRPr lang="en-US" dirty="0" smtClean="0">
              <a:cs typeface="Inconsolata"/>
            </a:endParaRPr>
          </a:p>
          <a:p>
            <a:pPr algn="ctr"/>
            <a:endParaRPr lang="en-US" sz="2400" dirty="0" smtClean="0">
              <a:cs typeface="Inconsolata"/>
            </a:endParaRPr>
          </a:p>
          <a:p>
            <a:pPr algn="ctr"/>
            <a:endParaRPr lang="en-US" sz="2400" dirty="0">
              <a:cs typeface="Inconsolata"/>
            </a:endParaRPr>
          </a:p>
        </p:txBody>
      </p:sp>
    </p:spTree>
    <p:extLst>
      <p:ext uri="{BB962C8B-B14F-4D97-AF65-F5344CB8AC3E}">
        <p14:creationId xmlns:p14="http://schemas.microsoft.com/office/powerpoint/2010/main" val="4099429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content "This company is the property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file name "/etc/</a:t>
            </a:r>
            <a:r>
              <a:rPr lang="en-US" sz="3733" dirty="0" err="1"/>
              <a:t>motd</a:t>
            </a:r>
            <a:r>
              <a:rPr lang="en-US" sz="3733" dirty="0"/>
              <a:t>" is created with content "This company is the property ..."</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Inconsolata"/>
                <a:hlinkClick r:id="rId3"/>
              </a:rPr>
              <a:t>https://</a:t>
            </a:r>
            <a:r>
              <a:rPr lang="en-US" dirty="0" smtClean="0">
                <a:cs typeface="Inconsolata"/>
                <a:hlinkClick r:id="rId3"/>
              </a:rPr>
              <a:t>docs.chef.io/resource_file.html</a:t>
            </a:r>
            <a:endParaRPr lang="en-US" dirty="0" smtClean="0">
              <a:cs typeface="Inconsolata"/>
            </a:endParaRPr>
          </a:p>
          <a:p>
            <a:pPr algn="ctr"/>
            <a:endParaRPr lang="en-US" dirty="0">
              <a:cs typeface="Inconsolata"/>
            </a:endParaRPr>
          </a:p>
        </p:txBody>
      </p:sp>
    </p:spTree>
    <p:extLst>
      <p:ext uri="{BB962C8B-B14F-4D97-AF65-F5344CB8AC3E}">
        <p14:creationId xmlns:p14="http://schemas.microsoft.com/office/powerpoint/2010/main" val="1239936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action :delete</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file name "/etc/</a:t>
            </a:r>
            <a:r>
              <a:rPr lang="en-US" sz="3733" dirty="0" err="1"/>
              <a:t>motd</a:t>
            </a:r>
            <a:r>
              <a:rPr lang="en-US" sz="3733" dirty="0"/>
              <a:t>" is </a:t>
            </a:r>
            <a:r>
              <a:rPr lang="en-US" sz="3733" dirty="0" smtClean="0"/>
              <a:t>deleted.</a:t>
            </a:r>
            <a:endParaRPr lang="en-US" sz="3733" dirty="0"/>
          </a:p>
          <a:p>
            <a:endParaRPr lang="en-US" sz="3733" dirty="0"/>
          </a:p>
          <a:p>
            <a:pPr lvl="1"/>
            <a:endParaRPr lang="de-DE" sz="3200" dirty="0"/>
          </a:p>
          <a:p>
            <a:pPr lvl="1"/>
            <a:endParaRPr lang="en-US" sz="3200" dirty="0"/>
          </a:p>
          <a:p>
            <a:endParaRPr lang="en-US" sz="3733" dirty="0"/>
          </a:p>
        </p:txBody>
      </p:sp>
      <p:sp>
        <p:nvSpPr>
          <p:cNvPr id="8"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dirty="0">
                <a:cs typeface="Inconsolata"/>
                <a:hlinkClick r:id="rId3"/>
              </a:rPr>
              <a:t>https://</a:t>
            </a:r>
            <a:r>
              <a:rPr lang="en-US" dirty="0" smtClean="0">
                <a:cs typeface="Inconsolata"/>
                <a:hlinkClick r:id="rId3"/>
              </a:rPr>
              <a:t>docs.chef.io/resource_file.html</a:t>
            </a:r>
            <a:endParaRPr lang="en-US" dirty="0" smtClean="0">
              <a:cs typeface="Inconsolata"/>
            </a:endParaRPr>
          </a:p>
          <a:p>
            <a:pPr algn="ctr"/>
            <a:endParaRPr lang="en-US" dirty="0">
              <a:cs typeface="Inconsolata"/>
            </a:endParaRPr>
          </a:p>
        </p:txBody>
      </p:sp>
    </p:spTree>
    <p:extLst>
      <p:ext uri="{BB962C8B-B14F-4D97-AF65-F5344CB8AC3E}">
        <p14:creationId xmlns:p14="http://schemas.microsoft.com/office/powerpoint/2010/main" val="2515489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–e </a:t>
            </a:r>
            <a:r>
              <a:rPr lang="en-US" dirty="0"/>
              <a:t>E</a:t>
            </a:r>
            <a:r>
              <a:rPr lang="en-US" dirty="0" smtClean="0"/>
              <a:t>xecute Option</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pic>
        <p:nvPicPr>
          <p:cNvPr id="8" name="Picture 7"/>
          <p:cNvPicPr>
            <a:picLocks noChangeAspect="1"/>
          </p:cNvPicPr>
          <p:nvPr/>
        </p:nvPicPr>
        <p:blipFill>
          <a:blip r:embed="rId3"/>
          <a:stretch>
            <a:fillRect/>
          </a:stretch>
        </p:blipFill>
        <p:spPr>
          <a:xfrm>
            <a:off x="0" y="1318652"/>
            <a:ext cx="1022350" cy="805432"/>
          </a:xfrm>
          <a:prstGeom prst="rect">
            <a:avLst/>
          </a:prstGeom>
        </p:spPr>
      </p:pic>
    </p:spTree>
    <p:extLst>
      <p:ext uri="{BB962C8B-B14F-4D97-AF65-F5344CB8AC3E}">
        <p14:creationId xmlns:p14="http://schemas.microsoft.com/office/powerpoint/2010/main" val="2368794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 y="304800"/>
            <a:ext cx="15544800" cy="827577"/>
          </a:xfrm>
        </p:spPr>
        <p:txBody>
          <a:bodyPr>
            <a:normAutofit/>
          </a:bodyPr>
          <a:lstStyle/>
          <a:p>
            <a:r>
              <a:rPr lang="en-US" dirty="0" smtClean="0"/>
              <a:t>Group Exercise: Install </a:t>
            </a:r>
            <a:r>
              <a:rPr lang="en-US" dirty="0" err="1" smtClean="0"/>
              <a:t>nano</a:t>
            </a:r>
            <a:r>
              <a:rPr lang="en-US" dirty="0" smtClean="0"/>
              <a:t>, emacs or vim</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a:t>
            </a:r>
          </a:p>
          <a:p>
            <a:r>
              <a:rPr lang="en-US"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a:t>$ sudo chef-apply -e "package '</a:t>
            </a:r>
            <a:r>
              <a:rPr lang="en-US" dirty="0" err="1"/>
              <a:t>nano</a:t>
            </a:r>
            <a:r>
              <a:rPr lang="en-US" dirty="0"/>
              <a:t>'"</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07927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Did I </a:t>
            </a:r>
            <a:r>
              <a:rPr lang="en-US" dirty="0" smtClean="0"/>
              <a:t>Install My Editor?</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/bin/</a:t>
            </a:r>
            <a:r>
              <a:rPr lang="en-US" dirty="0" err="1"/>
              <a:t>nano</a:t>
            </a:r>
            <a:endParaRPr lang="en-US" dirty="0"/>
          </a:p>
        </p:txBody>
      </p:sp>
      <p:sp>
        <p:nvSpPr>
          <p:cNvPr id="4" name="Text Placeholder 3"/>
          <p:cNvSpPr>
            <a:spLocks noGrp="1"/>
          </p:cNvSpPr>
          <p:nvPr>
            <p:ph type="body" sz="quarter" idx="11"/>
          </p:nvPr>
        </p:nvSpPr>
        <p:spPr/>
        <p:txBody>
          <a:bodyPr>
            <a:normAutofit/>
          </a:bodyPr>
          <a:lstStyle/>
          <a:p>
            <a:r>
              <a:rPr lang="en-US" dirty="0"/>
              <a:t>$ which nano</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pic>
        <p:nvPicPr>
          <p:cNvPr id="9" name="Picture 8"/>
          <p:cNvPicPr>
            <a:picLocks noChangeAspect="1"/>
          </p:cNvPicPr>
          <p:nvPr/>
        </p:nvPicPr>
        <p:blipFill>
          <a:blip r:embed="rId3"/>
          <a:stretch>
            <a:fillRect/>
          </a:stretch>
        </p:blipFill>
        <p:spPr>
          <a:xfrm>
            <a:off x="1121104" y="2335028"/>
            <a:ext cx="14217056" cy="560989"/>
          </a:xfrm>
          <a:prstGeom prst="rect">
            <a:avLst/>
          </a:prstGeom>
        </p:spPr>
      </p:pic>
    </p:spTree>
    <p:extLst>
      <p:ext uri="{BB962C8B-B14F-4D97-AF65-F5344CB8AC3E}">
        <p14:creationId xmlns:p14="http://schemas.microsoft.com/office/powerpoint/2010/main" val="1210056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lvl="1"/>
            <a:endParaRPr lang="en-US" dirty="0" smtClean="0"/>
          </a:p>
          <a:p>
            <a:pPr marL="918610" lvl="1" indent="-609585">
              <a:buFont typeface="Wingdings" panose="05000000000000000000" pitchFamily="2" charset="2"/>
              <a:buChar char="Ø"/>
            </a:pPr>
            <a:r>
              <a:rPr lang="en-US" dirty="0" smtClean="0"/>
              <a:t>Use Chef to install packages on your virtual workstation</a:t>
            </a:r>
          </a:p>
          <a:p>
            <a:pPr marL="918610" lvl="1" indent="-609585">
              <a:buFont typeface="Wingdings" panose="05000000000000000000" pitchFamily="2" charset="2"/>
              <a:buChar char="Ø"/>
            </a:pPr>
            <a:r>
              <a:rPr lang="en-US" dirty="0"/>
              <a:t>Use the </a:t>
            </a:r>
            <a:r>
              <a:rPr lang="en-US" dirty="0" smtClean="0"/>
              <a:t>chef-apply command</a:t>
            </a:r>
          </a:p>
          <a:p>
            <a:pPr marL="918610" lvl="1" indent="-609585">
              <a:buFont typeface="Wingdings" panose="05000000000000000000" pitchFamily="2" charset="2"/>
              <a:buChar char="Ø"/>
            </a:pPr>
            <a:r>
              <a:rPr lang="en-US" dirty="0" smtClean="0"/>
              <a:t>Create a basic Chef recipe file</a:t>
            </a:r>
          </a:p>
          <a:p>
            <a:pPr marL="918610" lvl="1" indent="-609585">
              <a:buFont typeface="Wingdings" panose="05000000000000000000" pitchFamily="2" charset="2"/>
              <a:buChar char="Ø"/>
            </a:pPr>
            <a:r>
              <a:rPr lang="en-US" dirty="0" smtClean="0"/>
              <a:t>Define Chef Resources</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Exercise: Test </a:t>
            </a:r>
            <a:r>
              <a:rPr lang="en-US" dirty="0" smtClean="0"/>
              <a:t>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83" indent="-685783">
              <a:buFont typeface="+mj-lt"/>
              <a:buAutoNum type="arabicPeriod"/>
            </a:pPr>
            <a:r>
              <a:rPr lang="en-US" sz="3733" dirty="0"/>
              <a:t>What would happen if you ran the installation command again?</a:t>
            </a:r>
          </a:p>
          <a:p>
            <a:pPr marL="685783" indent="-685783">
              <a:buFont typeface="+mj-lt"/>
              <a:buAutoNum type="arabicPeriod"/>
            </a:pPr>
            <a:endParaRPr lang="en-US" sz="3733" dirty="0"/>
          </a:p>
          <a:p>
            <a:pPr marL="685783" indent="-685783">
              <a:buFont typeface="+mj-lt"/>
              <a:buAutoNum type="arabicPeriod"/>
            </a:pPr>
            <a:r>
              <a:rPr lang="en-US" sz="3733" dirty="0"/>
              <a:t>What would happen if the package were to become uninstalled</a:t>
            </a:r>
            <a:r>
              <a:rPr lang="en-US" sz="3733" dirty="0" smtClean="0"/>
              <a:t>?</a:t>
            </a:r>
            <a:endParaRPr lang="en-US" sz="3733" dirty="0"/>
          </a:p>
          <a:p>
            <a:endParaRPr lang="en-US" sz="3733" dirty="0"/>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56746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b="1" dirty="0">
                <a:latin typeface="Inconsolata"/>
                <a:cs typeface="Inconsolata"/>
              </a:rPr>
              <a:t>chef-apply</a:t>
            </a:r>
            <a:r>
              <a:rPr lang="en-US" sz="3733" dirty="0"/>
              <a:t> takes action only when it needs to. Think of it as test and repair. </a:t>
            </a:r>
          </a:p>
          <a:p>
            <a:r>
              <a:rPr lang="en-US" sz="3733" dirty="0"/>
              <a:t>Chef looks at the current state of each resource and takes action only when that resource is out of policy.</a:t>
            </a:r>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894567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22</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578100" y="1267431"/>
            <a:ext cx="15099800" cy="6609139"/>
            <a:chOff x="433575" y="476853"/>
            <a:chExt cx="11324850" cy="4956854"/>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067"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68184"/>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68"/>
                <a:r>
                  <a:rPr lang="en-US" dirty="0">
                    <a:solidFill>
                      <a:srgbClr val="000000"/>
                    </a:solidFill>
                  </a:rPr>
                  <a:t>Is package named '</a:t>
                </a:r>
                <a:r>
                  <a:rPr lang="en-US" dirty="0" err="1">
                    <a:solidFill>
                      <a:srgbClr val="000000"/>
                    </a:solidFill>
                  </a:rPr>
                  <a:t>nano</a:t>
                </a:r>
                <a:r>
                  <a:rPr lang="en-US" dirty="0">
                    <a:solidFill>
                      <a:srgbClr val="000000"/>
                    </a:solidFill>
                  </a:rPr>
                  <a:t>'</a:t>
                </a:r>
                <a:br>
                  <a:rPr lang="en-US" dirty="0">
                    <a:solidFill>
                      <a:srgbClr val="000000"/>
                    </a:solidFill>
                  </a:rPr>
                </a:br>
                <a:r>
                  <a:rPr lang="en-US" dirty="0">
                    <a:solidFill>
                      <a:srgbClr val="000000"/>
                    </a:solidFill>
                  </a:rPr>
                  <a:t>installed?</a:t>
                </a:r>
              </a:p>
              <a:p>
                <a:pPr algn="ctr" defTabSz="1218768"/>
                <a:r>
                  <a:rPr lang="en-US" dirty="0">
                    <a:solidFill>
                      <a:srgbClr val="000000"/>
                    </a:solidFill>
                  </a:rPr>
                  <a:t>(test)</a:t>
                </a: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6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68"/>
                <a:r>
                  <a:rPr lang="en-US" sz="3200" dirty="0">
                    <a:solidFill>
                      <a:srgbClr val="000000"/>
                    </a:solidFill>
                  </a:rPr>
                  <a:t>Bring resource to desired state</a:t>
                </a:r>
              </a:p>
              <a:p>
                <a:pPr algn="ctr" defTabSz="1218768"/>
                <a:r>
                  <a:rPr lang="en-US" sz="3200" dirty="0">
                    <a:solidFill>
                      <a:srgbClr val="000000"/>
                    </a:solidFill>
                  </a:rPr>
                  <a:t>(repair)</a:t>
                </a:r>
              </a:p>
            </p:txBody>
          </p:sp>
          <p:cxnSp>
            <p:nvCxnSpPr>
              <p:cNvPr id="15" name="Elbow Connector 14"/>
              <p:cNvCxnSpPr>
                <a:stCxn id="12" idx="1"/>
                <a:endCxn id="13" idx="0"/>
              </p:cNvCxnSpPr>
              <p:nvPr/>
            </p:nvCxnSpPr>
            <p:spPr>
              <a:xfrm rot="10800000" flipV="1">
                <a:off x="1707280" y="1571916"/>
                <a:ext cx="3033471"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71916"/>
                <a:ext cx="3033470" cy="28598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575251" y="476853"/>
              <a:ext cx="3041498" cy="641208"/>
            </a:xfrm>
            <a:prstGeom prst="rect">
              <a:avLst/>
            </a:prstGeom>
          </p:spPr>
          <p:txBody>
            <a:bodyPr vert="horz" wrap="square" lIns="121920" tIns="121920" rIns="121920" bIns="121920" rtlCol="0">
              <a:noAutofit/>
            </a:bodyPr>
            <a:lstStyle/>
            <a:p>
              <a:pPr algn="ctr"/>
              <a:r>
                <a:rPr lang="en-US" sz="4267" dirty="0">
                  <a:latin typeface="Inconsolata"/>
                  <a:cs typeface="Inconsolata"/>
                </a:rPr>
                <a:t>package '</a:t>
              </a:r>
              <a:r>
                <a:rPr lang="en-US" sz="4267" dirty="0" err="1">
                  <a:latin typeface="Inconsolata"/>
                  <a:cs typeface="Inconsolata"/>
                </a:rPr>
                <a:t>nano</a:t>
              </a:r>
              <a:r>
                <a:rPr lang="en-US" sz="4267" dirty="0">
                  <a:latin typeface="Inconsolata"/>
                  <a:cs typeface="Inconsolata"/>
                </a:rPr>
                <a:t>'</a:t>
              </a:r>
            </a:p>
          </p:txBody>
        </p:sp>
      </p:grpSp>
    </p:spTree>
    <p:extLst>
      <p:ext uri="{BB962C8B-B14F-4D97-AF65-F5344CB8AC3E}">
        <p14:creationId xmlns:p14="http://schemas.microsoft.com/office/powerpoint/2010/main" val="2988442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89412" y="1694329"/>
            <a:ext cx="11297140" cy="1816074"/>
          </a:xfrm>
        </p:spPr>
        <p:txBody>
          <a:bodyPr>
            <a:normAutofit fontScale="90000"/>
          </a:bodyPr>
          <a:lstStyle/>
          <a:p>
            <a:r>
              <a:rPr lang="en-US" dirty="0"/>
              <a:t>Group </a:t>
            </a:r>
            <a:r>
              <a:rPr lang="en-US" dirty="0" smtClean="0"/>
              <a:t>Exercise: Hello, World?</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Create a recipe file that defines the policy: </a:t>
            </a:r>
          </a:p>
          <a:p>
            <a:pPr marL="380990" indent="-380990">
              <a:buFont typeface="Wingdings" charset="2"/>
              <a:buChar char="q"/>
            </a:pPr>
            <a:r>
              <a:rPr lang="en-US" dirty="0" smtClean="0">
                <a:latin typeface="Inconsolata"/>
                <a:cs typeface="Inconsolata"/>
              </a:rPr>
              <a:t>The file named "</a:t>
            </a:r>
            <a:r>
              <a:rPr lang="en-US" dirty="0" err="1" smtClean="0">
                <a:latin typeface="Inconsolata"/>
                <a:cs typeface="Inconsolata"/>
              </a:rPr>
              <a:t>hello.txt</a:t>
            </a:r>
            <a:r>
              <a:rPr lang="en-US" dirty="0" smtClean="0">
                <a:latin typeface="Inconsolata"/>
                <a:cs typeface="Inconsolata"/>
              </a:rPr>
              <a:t>" is created with the content "Hello, world!".</a:t>
            </a:r>
          </a:p>
          <a:p>
            <a:pPr marL="457189" indent="-457189">
              <a:buFont typeface="+mj-lt"/>
              <a:buAutoNum type="arabicPeriod"/>
            </a:pPr>
            <a:endParaRPr lang="en-US" dirty="0" smtClean="0"/>
          </a:p>
          <a:p>
            <a:pPr marL="457189" indent="-457189">
              <a:buFont typeface="+mj-lt"/>
              <a:buAutoNum type="arabicPeriod"/>
            </a:pPr>
            <a:endParaRPr lang="en-US" dirty="0"/>
          </a:p>
        </p:txBody>
      </p:sp>
      <p:sp>
        <p:nvSpPr>
          <p:cNvPr id="4" name="Content Placeholder 3"/>
          <p:cNvSpPr>
            <a:spLocks noGrp="1"/>
          </p:cNvSpPr>
          <p:nvPr>
            <p:ph sz="quarter" idx="11"/>
          </p:nvPr>
        </p:nvSpPr>
        <p:spPr/>
        <p:txBody>
          <a:bodyPr>
            <a:normAutofit fontScale="925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73136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endParaRPr lang="en-US" dirty="0"/>
          </a:p>
        </p:txBody>
      </p:sp>
      <p:sp>
        <p:nvSpPr>
          <p:cNvPr id="3" name="Title 2"/>
          <p:cNvSpPr>
            <a:spLocks noGrp="1"/>
          </p:cNvSpPr>
          <p:nvPr>
            <p:ph type="title"/>
          </p:nvPr>
        </p:nvSpPr>
        <p:spPr/>
        <p:txBody>
          <a:bodyPr/>
          <a:lstStyle/>
          <a:p>
            <a:r>
              <a:rPr lang="en-US" dirty="0" smtClean="0"/>
              <a:t>GE: 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nano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634152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a Recipe </a:t>
            </a:r>
            <a:r>
              <a:rPr lang="en-US" dirty="0"/>
              <a:t>F</a:t>
            </a:r>
            <a:r>
              <a:rPr lang="en-US" dirty="0" smtClean="0"/>
              <a:t>ile </a:t>
            </a:r>
            <a:r>
              <a:rPr lang="en-US" dirty="0"/>
              <a:t>N</a:t>
            </a:r>
            <a:r>
              <a:rPr lang="en-US" dirty="0" smtClean="0"/>
              <a:t>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dirty="0" smtClean="0"/>
              <a:t>file "</a:t>
            </a:r>
            <a:r>
              <a:rPr lang="en-US" dirty="0" err="1" smtClean="0"/>
              <a:t>hello.txt</a:t>
            </a:r>
            <a:r>
              <a:rPr lang="en-US" dirty="0" smtClean="0"/>
              <a:t>" do</a:t>
            </a:r>
          </a:p>
          <a:p>
            <a:r>
              <a:rPr lang="en-US" dirty="0" smtClean="0"/>
              <a:t>  content "Hello, world!"</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33" dirty="0"/>
              <a:t>~/</a:t>
            </a:r>
            <a:r>
              <a:rPr lang="en-US" sz="3733" dirty="0" err="1"/>
              <a:t>hello.rb</a:t>
            </a:r>
            <a:endParaRPr lang="en-US" sz="3733" dirty="0"/>
          </a:p>
        </p:txBody>
      </p:sp>
      <p:sp>
        <p:nvSpPr>
          <p:cNvPr id="7" name="Content Placeholder 6"/>
          <p:cNvSpPr>
            <a:spLocks noGrp="1"/>
          </p:cNvSpPr>
          <p:nvPr>
            <p:ph sz="quarter" idx="12"/>
          </p:nvPr>
        </p:nvSpPr>
        <p:spPr/>
        <p:txBody>
          <a:bodyPr/>
          <a:lstStyle/>
          <a:p>
            <a:r>
              <a:rPr lang="en-US" dirty="0"/>
              <a:t>The file named "hello.txt" is created with the content "Hello, world</a:t>
            </a:r>
            <a:r>
              <a:rPr lang="en-US" dirty="0" smtClean="0"/>
              <a:t>!"</a:t>
            </a:r>
            <a:endParaRPr lang="en-US" dirty="0"/>
          </a:p>
        </p:txBody>
      </p:sp>
      <p:sp>
        <p:nvSpPr>
          <p:cNvPr id="6" name="Text Placeholder 13"/>
          <p:cNvSpPr>
            <a:spLocks noGrp="1"/>
          </p:cNvSpPr>
          <p:nvPr>
            <p:ph type="body" sz="quarter" idx="4294967295"/>
          </p:nvPr>
        </p:nvSpPr>
        <p:spPr>
          <a:xfrm>
            <a:off x="4107042" y="7503623"/>
            <a:ext cx="8450653" cy="609640"/>
          </a:xfrm>
        </p:spPr>
        <p:txBody>
          <a:bodyPr>
            <a:normAutofit/>
          </a:bodyPr>
          <a:lstStyle/>
          <a:p>
            <a:pPr algn="ctr"/>
            <a:r>
              <a:rPr lang="en-US" sz="2400" dirty="0">
                <a:cs typeface="Inconsolata"/>
              </a:rPr>
              <a:t>https://docs.chef.io/resources.html</a:t>
            </a: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034353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a:p>
            <a:endParaRPr lang="en-US" dirty="0"/>
          </a:p>
        </p:txBody>
      </p:sp>
      <p:sp>
        <p:nvSpPr>
          <p:cNvPr id="3" name="Title 2"/>
          <p:cNvSpPr>
            <a:spLocks noGrp="1"/>
          </p:cNvSpPr>
          <p:nvPr>
            <p:ph type="title"/>
          </p:nvPr>
        </p:nvSpPr>
        <p:spPr/>
        <p:txBody>
          <a:bodyPr/>
          <a:lstStyle/>
          <a:p>
            <a:r>
              <a:rPr lang="en-US" dirty="0"/>
              <a:t>Can chef-apply </a:t>
            </a:r>
            <a:r>
              <a:rPr lang="en-US" dirty="0" smtClean="0"/>
              <a:t>Run </a:t>
            </a:r>
            <a:r>
              <a:rPr lang="en-US" dirty="0"/>
              <a:t>a </a:t>
            </a:r>
            <a:r>
              <a:rPr lang="en-US" dirty="0" smtClean="0"/>
              <a:t>Recipe File</a:t>
            </a:r>
            <a:r>
              <a:rPr lang="en-US" dirty="0"/>
              <a:t>?</a:t>
            </a:r>
          </a:p>
        </p:txBody>
      </p:sp>
      <p:sp>
        <p:nvSpPr>
          <p:cNvPr id="4" name="Text Placeholder 3"/>
          <p:cNvSpPr>
            <a:spLocks noGrp="1"/>
          </p:cNvSpPr>
          <p:nvPr>
            <p:ph type="body" sz="quarter" idx="11"/>
          </p:nvPr>
        </p:nvSpPr>
        <p:spPr/>
        <p:txBody>
          <a:bodyPr/>
          <a:lstStyle/>
          <a:p>
            <a:r>
              <a:rPr lang="en-US" dirty="0"/>
              <a:t>$ sudo chef-apply --help</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
        <p:nvSpPr>
          <p:cNvPr id="7" name="Rectangle 6"/>
          <p:cNvSpPr/>
          <p:nvPr/>
        </p:nvSpPr>
        <p:spPr bwMode="auto">
          <a:xfrm>
            <a:off x="1120567" y="23102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641348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Recipe: (chef-apply cookbook)::(chef-apply recipe)</a:t>
            </a:r>
          </a:p>
          <a:p>
            <a:r>
              <a:rPr lang="en-US" dirty="0"/>
              <a:t>  * file[hello.txt] action create</a:t>
            </a:r>
          </a:p>
          <a:p>
            <a:r>
              <a:rPr lang="en-US" dirty="0"/>
              <a:t>    - create new file hello.txt</a:t>
            </a:r>
          </a:p>
          <a:p>
            <a:r>
              <a:rPr lang="en-US" dirty="0"/>
              <a:t>    - update content in file hello.txt from none to 315f5b</a:t>
            </a:r>
          </a:p>
          <a:p>
            <a:r>
              <a:rPr lang="en-US" dirty="0"/>
              <a:t>    --- hello.txt       2015-09-14 22:38:29.386137524 +0000</a:t>
            </a:r>
          </a:p>
          <a:p>
            <a:r>
              <a:rPr lang="en-US" dirty="0"/>
              <a:t>    +++ ./.hello.txt20150914-1284-1w934it       2015-09-14 22:38:29.386137524 +0000</a:t>
            </a:r>
          </a:p>
          <a:p>
            <a:r>
              <a:rPr lang="en-US" dirty="0"/>
              <a:t>    @@ -1 +1,2 @@</a:t>
            </a:r>
          </a:p>
          <a:p>
            <a:r>
              <a:rPr lang="en-US" dirty="0"/>
              <a:t>    +Hello, world!</a:t>
            </a:r>
          </a:p>
          <a:p>
            <a:endParaRPr lang="en-US" dirty="0"/>
          </a:p>
        </p:txBody>
      </p:sp>
      <p:sp>
        <p:nvSpPr>
          <p:cNvPr id="3" name="Title 2"/>
          <p:cNvSpPr>
            <a:spLocks noGrp="1"/>
          </p:cNvSpPr>
          <p:nvPr>
            <p:ph type="title"/>
          </p:nvPr>
        </p:nvSpPr>
        <p:spPr/>
        <p:txBody>
          <a:bodyPr/>
          <a:lstStyle/>
          <a:p>
            <a:r>
              <a:rPr lang="en-US" dirty="0"/>
              <a:t>GE: </a:t>
            </a:r>
            <a:r>
              <a:rPr lang="en-US" dirty="0" smtClean="0"/>
              <a:t>Apply </a:t>
            </a:r>
            <a:r>
              <a:rPr lang="en-US" dirty="0"/>
              <a:t>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sudo chef-apply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8" name="Rectangle 7"/>
          <p:cNvSpPr/>
          <p:nvPr/>
        </p:nvSpPr>
        <p:spPr bwMode="auto">
          <a:xfrm>
            <a:off x="1120658" y="323402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93835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smtClean="0"/>
              <a:t>GE: What 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
        <p:nvSpPr>
          <p:cNvPr id="8" name="Rectangle 7"/>
          <p:cNvSpPr/>
          <p:nvPr/>
        </p:nvSpPr>
        <p:spPr bwMode="auto">
          <a:xfrm>
            <a:off x="1120658"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78143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a:t>
            </a:r>
            <a:r>
              <a:rPr lang="en-US" sz="3733" dirty="0" smtClean="0"/>
              <a:t>would happen if you ran the </a:t>
            </a:r>
            <a:r>
              <a:rPr lang="en-US" sz="3733" dirty="0"/>
              <a:t>command again?</a:t>
            </a:r>
          </a:p>
          <a:p>
            <a:endParaRPr lang="en-US" sz="3733" dirty="0"/>
          </a:p>
          <a:p>
            <a:r>
              <a:rPr lang="en-US" sz="3733" dirty="0" smtClean="0"/>
              <a:t>Again, </a:t>
            </a:r>
            <a:r>
              <a:rPr lang="en-US" sz="3733" dirty="0"/>
              <a:t>before you run the command -- think about it. What are your expectations now from the last time you ran it? </a:t>
            </a:r>
            <a:r>
              <a:rPr lang="en-US" sz="3733" dirty="0" smtClean="0"/>
              <a:t>What will the output look like?</a:t>
            </a:r>
          </a:p>
          <a:p>
            <a:endParaRPr lang="en-US" sz="3733" dirty="0" smtClean="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261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Choose an Editor</a:t>
            </a:r>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a:t>Y</a:t>
            </a:r>
            <a:r>
              <a:rPr lang="en-US" dirty="0" smtClean="0"/>
              <a:t>ou'll need to choose an editor to edit files in this class:</a:t>
            </a:r>
          </a:p>
          <a:p>
            <a:pPr lvl="1"/>
            <a:endParaRPr lang="en-US" dirty="0" smtClean="0"/>
          </a:p>
          <a:p>
            <a:pPr lvl="1"/>
            <a:r>
              <a:rPr lang="en-US" dirty="0" smtClean="0"/>
              <a:t>Emacs</a:t>
            </a:r>
            <a:endParaRPr lang="en-US" dirty="0"/>
          </a:p>
          <a:p>
            <a:pPr lvl="1"/>
            <a:r>
              <a:rPr lang="en-US" dirty="0" smtClean="0"/>
              <a:t>Nano</a:t>
            </a:r>
          </a:p>
          <a:p>
            <a:pPr lvl="1"/>
            <a:r>
              <a:rPr lang="en-US" smtClean="0"/>
              <a:t>Vim   or vi</a:t>
            </a: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4227164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would happen </a:t>
            </a:r>
            <a:r>
              <a:rPr lang="en-US" sz="3733" dirty="0" smtClean="0"/>
              <a:t>if the </a:t>
            </a:r>
            <a:r>
              <a:rPr lang="en-US" sz="3733" dirty="0"/>
              <a:t>file contents </a:t>
            </a:r>
            <a:r>
              <a:rPr lang="en-US" sz="3733" dirty="0" smtClean="0"/>
              <a:t>were modified</a:t>
            </a:r>
            <a:r>
              <a:rPr lang="en-US" sz="3733" dirty="0"/>
              <a:t>?</a:t>
            </a:r>
          </a:p>
          <a:p>
            <a:endParaRPr lang="en-US" sz="3733" dirty="0"/>
          </a:p>
          <a:p>
            <a:r>
              <a:rPr lang="en-US" sz="3733" dirty="0"/>
              <a:t>Go ahead and modify the contents of 'hello.txt' with your text editor. Write the file and then think about what you expect to see in the output. Then run the chef-apply command again.</a:t>
            </a:r>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95897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a:t>
            </a:r>
            <a:r>
              <a:rPr lang="en-US" sz="3733" dirty="0" smtClean="0"/>
              <a:t>would happen if the </a:t>
            </a:r>
            <a:r>
              <a:rPr lang="en-US" sz="3733" dirty="0"/>
              <a:t>file </a:t>
            </a:r>
            <a:r>
              <a:rPr lang="en-US" sz="3733" dirty="0" smtClean="0"/>
              <a:t>were removed</a:t>
            </a:r>
            <a:r>
              <a:rPr lang="en-US" sz="3733" dirty="0"/>
              <a:t>?</a:t>
            </a:r>
          </a:p>
          <a:p>
            <a:endParaRPr lang="en-US" sz="3733" dirty="0"/>
          </a:p>
          <a:p>
            <a:r>
              <a:rPr lang="en-US" sz="3733" dirty="0"/>
              <a:t>At this </a:t>
            </a:r>
            <a:r>
              <a:rPr lang="en-US" sz="3733" dirty="0" smtClean="0"/>
              <a:t>point, hopefully </a:t>
            </a:r>
            <a:r>
              <a:rPr lang="en-US" sz="3733" dirty="0"/>
              <a:t>you are starting to understand the concept of test and repair.</a:t>
            </a:r>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434460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a:t>
            </a:r>
            <a:r>
              <a:rPr lang="en-US" sz="3733" dirty="0" smtClean="0"/>
              <a:t>would happen if </a:t>
            </a:r>
            <a:r>
              <a:rPr lang="en-US" sz="3733" dirty="0"/>
              <a:t>the file permissions (mode), owner, or group </a:t>
            </a:r>
            <a:r>
              <a:rPr lang="en-US" sz="3733" dirty="0" smtClean="0"/>
              <a:t>changed?</a:t>
            </a:r>
            <a:endParaRPr lang="en-US" sz="3733" dirty="0"/>
          </a:p>
          <a:p>
            <a:endParaRPr lang="en-US" sz="3733" dirty="0"/>
          </a:p>
          <a:p>
            <a:r>
              <a:rPr lang="en-US" sz="3733" dirty="0"/>
              <a:t>Have we defined a policy for these attributes? </a:t>
            </a:r>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827149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40" name="TextBox 39"/>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96491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a:latin typeface="Inconsolata"/>
                <a:cs typeface="Inconsolata"/>
              </a:rPr>
              <a:t> </a:t>
            </a:r>
            <a:r>
              <a:rPr lang="en-US" dirty="0" smtClean="0">
                <a:latin typeface="Inconsolata"/>
                <a:cs typeface="Inconsolata"/>
              </a:rPr>
              <a:t> content </a:t>
            </a:r>
            <a:r>
              <a:rPr lang="en-US" dirty="0">
                <a:latin typeface="Inconsolata"/>
                <a:cs typeface="Inconsolata"/>
              </a:rPr>
              <a:t>"</a:t>
            </a:r>
            <a:r>
              <a:rPr lang="en-US" dirty="0" smtClean="0">
                <a:latin typeface="Inconsolata"/>
                <a:cs typeface="Inconsolata"/>
              </a:rPr>
              <a:t>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5" name="Straight Connector 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7"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30" name="TextBox 29"/>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241965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7" name="Straight Connector 6"/>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4" y="4184856"/>
            <a:ext cx="1191805" cy="245948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cxnSp>
        <p:nvCxnSpPr>
          <p:cNvPr id="25" name="Straight Connector 2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27" name="TextBox 26"/>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000144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4004520" cy="1804696"/>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28" name="TextBox 27"/>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40266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28" name="TextBox 27"/>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8566545" y="5527705"/>
            <a:ext cx="1219200" cy="1219200"/>
          </a:xfrm>
          <a:prstGeom prst="rect">
            <a:avLst/>
          </a:prstGeom>
        </p:spPr>
        <p:txBody>
          <a:bodyPr vert="horz" wrap="none" lIns="121920" tIns="121920" rIns="121920" bIns="121920"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95734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06826" y="2070847"/>
            <a:ext cx="13231906" cy="1358873"/>
          </a:xfrm>
        </p:spPr>
        <p:txBody>
          <a:bodyPr>
            <a:normAutofit/>
          </a:bodyPr>
          <a:lstStyle/>
          <a:p>
            <a:r>
              <a:rPr lang="en-US" dirty="0" smtClean="0"/>
              <a:t>Lab: The </a:t>
            </a:r>
            <a:r>
              <a:rPr lang="en-US" dirty="0" smtClean="0">
                <a:latin typeface="Inconsolata"/>
                <a:cs typeface="Inconsolata"/>
              </a:rPr>
              <a:t>file</a:t>
            </a:r>
            <a:r>
              <a:rPr lang="en-US" dirty="0" smtClean="0"/>
              <a:t> Resource</a:t>
            </a:r>
            <a:endParaRPr lang="en-US" dirty="0"/>
          </a:p>
        </p:txBody>
      </p:sp>
      <p:sp>
        <p:nvSpPr>
          <p:cNvPr id="3" name="Subtitle 2"/>
          <p:cNvSpPr>
            <a:spLocks noGrp="1"/>
          </p:cNvSpPr>
          <p:nvPr>
            <p:ph type="subTitle" idx="1"/>
          </p:nvPr>
        </p:nvSpPr>
        <p:spPr>
          <a:xfrm>
            <a:off x="3013753" y="3506117"/>
            <a:ext cx="10974132" cy="4807603"/>
          </a:xfrm>
        </p:spPr>
        <p:txBody>
          <a:bodyPr>
            <a:noAutofit/>
          </a:bodyPr>
          <a:lstStyle/>
          <a:p>
            <a:r>
              <a:rPr lang="en-US" sz="3200" b="1" dirty="0"/>
              <a:t>Read </a:t>
            </a:r>
            <a:r>
              <a:rPr lang="en-US" sz="3200" dirty="0" smtClean="0">
                <a:hlinkClick r:id="rId3"/>
              </a:rPr>
              <a:t>https</a:t>
            </a:r>
            <a:r>
              <a:rPr lang="en-US" sz="3200" dirty="0">
                <a:hlinkClick r:id="rId3"/>
              </a:rPr>
              <a:t>://</a:t>
            </a:r>
            <a:r>
              <a:rPr lang="en-US" sz="3200" dirty="0" smtClean="0">
                <a:hlinkClick r:id="rId3"/>
              </a:rPr>
              <a:t>docs.chef.io/resources.html</a:t>
            </a:r>
            <a:r>
              <a:rPr lang="en-US" sz="3200" dirty="0" smtClean="0"/>
              <a:t> </a:t>
            </a:r>
            <a:endParaRPr lang="en-US" sz="3200" b="1" dirty="0">
              <a:solidFill>
                <a:schemeClr val="tx1"/>
              </a:solidFill>
            </a:endParaRPr>
          </a:p>
          <a:p>
            <a:r>
              <a:rPr lang="en-US" sz="3200" b="1" dirty="0">
                <a:solidFill>
                  <a:schemeClr val="tx1"/>
                </a:solidFill>
              </a:rPr>
              <a:t>Discover the file resource's:</a:t>
            </a:r>
          </a:p>
          <a:p>
            <a:pPr marL="1066749" lvl="1" indent="-457189" algn="l">
              <a:buFontTx/>
              <a:buChar char="•"/>
            </a:pPr>
            <a:r>
              <a:rPr lang="en-US" sz="2667" dirty="0">
                <a:solidFill>
                  <a:schemeClr val="tx1"/>
                </a:solidFill>
              </a:rPr>
              <a:t>default </a:t>
            </a:r>
            <a:r>
              <a:rPr lang="en-US" sz="2667" dirty="0" smtClean="0">
                <a:solidFill>
                  <a:schemeClr val="tx1"/>
                </a:solidFill>
              </a:rPr>
              <a:t>action.</a:t>
            </a:r>
            <a:endParaRPr lang="en-US" sz="2667" dirty="0">
              <a:solidFill>
                <a:schemeClr val="tx1"/>
              </a:solidFill>
            </a:endParaRPr>
          </a:p>
          <a:p>
            <a:pPr marL="1066749" lvl="1" indent="-457189" algn="l">
              <a:buFontTx/>
              <a:buChar char="•"/>
            </a:pPr>
            <a:r>
              <a:rPr lang="en-US" sz="2667" dirty="0">
                <a:solidFill>
                  <a:schemeClr val="tx1"/>
                </a:solidFill>
              </a:rPr>
              <a:t>default values for </a:t>
            </a:r>
            <a:r>
              <a:rPr lang="en-US" sz="2667" dirty="0">
                <a:solidFill>
                  <a:schemeClr val="tx1"/>
                </a:solidFill>
                <a:latin typeface="Inconsolata"/>
                <a:cs typeface="Inconsolata"/>
              </a:rPr>
              <a:t>mode</a:t>
            </a:r>
            <a:r>
              <a:rPr lang="en-US" sz="2667" dirty="0">
                <a:solidFill>
                  <a:schemeClr val="tx1"/>
                </a:solidFill>
              </a:rPr>
              <a:t>, </a:t>
            </a:r>
            <a:r>
              <a:rPr lang="en-US" sz="2667" dirty="0">
                <a:solidFill>
                  <a:schemeClr val="tx1"/>
                </a:solidFill>
                <a:latin typeface="Inconsolata"/>
                <a:cs typeface="Inconsolata"/>
              </a:rPr>
              <a:t>owner</a:t>
            </a:r>
            <a:r>
              <a:rPr lang="en-US" sz="2667" dirty="0">
                <a:solidFill>
                  <a:schemeClr val="tx1"/>
                </a:solidFill>
              </a:rPr>
              <a:t>, and </a:t>
            </a:r>
            <a:r>
              <a:rPr lang="en-US" sz="2667" dirty="0">
                <a:solidFill>
                  <a:schemeClr val="tx1"/>
                </a:solidFill>
                <a:latin typeface="Inconsolata"/>
                <a:cs typeface="Inconsolata"/>
              </a:rPr>
              <a:t>group</a:t>
            </a:r>
            <a:r>
              <a:rPr lang="en-US" sz="2667" dirty="0">
                <a:solidFill>
                  <a:schemeClr val="tx1"/>
                </a:solidFill>
              </a:rPr>
              <a:t>.</a:t>
            </a:r>
            <a:endParaRPr lang="en-US" sz="2667" dirty="0"/>
          </a:p>
          <a:p>
            <a:endParaRPr lang="en-US" sz="3200" b="1" dirty="0"/>
          </a:p>
          <a:p>
            <a:r>
              <a:rPr lang="en-US" sz="3200" b="1" dirty="0"/>
              <a:t>Update the </a:t>
            </a:r>
            <a:r>
              <a:rPr lang="en-US" sz="3200" b="1" dirty="0">
                <a:latin typeface="Inconsolata"/>
                <a:cs typeface="Inconsolata"/>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667" dirty="0">
                <a:solidFill>
                  <a:srgbClr val="3E4346"/>
                </a:solidFill>
              </a:rPr>
              <a:t>The </a:t>
            </a:r>
            <a:r>
              <a:rPr lang="en-US" sz="2667" dirty="0">
                <a:solidFill>
                  <a:srgbClr val="3E4346"/>
                </a:solidFill>
                <a:cs typeface="Inconsolata"/>
              </a:rPr>
              <a:t>file</a:t>
            </a:r>
            <a:r>
              <a:rPr lang="en-US" sz="2667" dirty="0">
                <a:solidFill>
                  <a:srgbClr val="3E4346"/>
                </a:solidFill>
              </a:rPr>
              <a:t> named </a:t>
            </a:r>
            <a:r>
              <a:rPr lang="en-US" sz="2667" dirty="0">
                <a:solidFill>
                  <a:srgbClr val="3E4346"/>
                </a:solidFill>
                <a:cs typeface="Inconsolata"/>
              </a:rPr>
              <a:t>"hello.txt" </a:t>
            </a:r>
            <a:r>
              <a:rPr lang="en-US" sz="2667" dirty="0">
                <a:solidFill>
                  <a:srgbClr val="3E4346"/>
                </a:solidFill>
              </a:rPr>
              <a:t>should be </a:t>
            </a:r>
            <a:r>
              <a:rPr lang="en-US" sz="2667" dirty="0">
                <a:solidFill>
                  <a:srgbClr val="3E4346"/>
                </a:solidFill>
                <a:cs typeface="Inconsolata"/>
              </a:rPr>
              <a:t>created</a:t>
            </a:r>
            <a:r>
              <a:rPr lang="en-US" sz="2667" dirty="0">
                <a:solidFill>
                  <a:srgbClr val="3E4346"/>
                </a:solidFill>
              </a:rPr>
              <a:t> with the </a:t>
            </a:r>
            <a:r>
              <a:rPr lang="en-US" sz="2667" dirty="0">
                <a:solidFill>
                  <a:srgbClr val="3E4346"/>
                </a:solidFill>
                <a:cs typeface="Inconsolata"/>
              </a:rPr>
              <a:t>content</a:t>
            </a:r>
            <a:r>
              <a:rPr lang="en-US" sz="2667" b="1" dirty="0">
                <a:solidFill>
                  <a:srgbClr val="3E4346"/>
                </a:solidFill>
              </a:rPr>
              <a:t> </a:t>
            </a:r>
            <a:r>
              <a:rPr lang="en-US" sz="2667" dirty="0">
                <a:solidFill>
                  <a:srgbClr val="3E4346"/>
                </a:solidFill>
              </a:rPr>
              <a:t>"Hello, world!", </a:t>
            </a:r>
            <a:r>
              <a:rPr lang="en-US" sz="2667" dirty="0">
                <a:solidFill>
                  <a:srgbClr val="3E4346"/>
                </a:solidFill>
                <a:cs typeface="Inconsolata"/>
              </a:rPr>
              <a:t>mode</a:t>
            </a:r>
            <a:r>
              <a:rPr lang="en-US" sz="2667" dirty="0">
                <a:solidFill>
                  <a:srgbClr val="3E4346"/>
                </a:solidFill>
              </a:rPr>
              <a:t> "0644", </a:t>
            </a:r>
            <a:r>
              <a:rPr lang="en-US" sz="2667" dirty="0">
                <a:solidFill>
                  <a:srgbClr val="3E4346"/>
                </a:solidFill>
                <a:cs typeface="Inconsolata"/>
              </a:rPr>
              <a:t>owner</a:t>
            </a:r>
            <a:r>
              <a:rPr lang="en-US" sz="2667" dirty="0">
                <a:solidFill>
                  <a:srgbClr val="3E4346"/>
                </a:solidFill>
              </a:rPr>
              <a:t> is "root", and </a:t>
            </a:r>
            <a:r>
              <a:rPr lang="en-US" sz="2667" dirty="0">
                <a:solidFill>
                  <a:srgbClr val="3E4346"/>
                </a:solidFill>
                <a:cs typeface="Inconsolata"/>
              </a:rPr>
              <a:t>group</a:t>
            </a:r>
            <a:r>
              <a:rPr lang="en-US" sz="2667" dirty="0">
                <a:solidFill>
                  <a:srgbClr val="3E4346"/>
                </a:solidFill>
              </a:rPr>
              <a:t> is "root</a:t>
            </a:r>
            <a:r>
              <a:rPr lang="en-US" sz="2667" dirty="0" smtClean="0">
                <a:solidFill>
                  <a:srgbClr val="3E4346"/>
                </a:solidFill>
              </a:rPr>
              <a:t>".</a:t>
            </a:r>
            <a:endParaRPr lang="en-US" sz="2667" dirty="0">
              <a:solidFill>
                <a:srgbClr val="3E4346"/>
              </a:solidFill>
            </a:endParaRP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015105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93288"/>
            <a:ext cx="14935200" cy="827577"/>
          </a:xfrm>
        </p:spPr>
        <p:txBody>
          <a:bodyPr/>
          <a:lstStyle/>
          <a:p>
            <a:r>
              <a:rPr lang="en-US" dirty="0" smtClean="0"/>
              <a:t>Lab Review</a:t>
            </a:r>
            <a:r>
              <a:rPr lang="en-US" dirty="0" smtClean="0"/>
              <a:t>: The Updated file Resource</a:t>
            </a:r>
            <a:endParaRPr lang="en-US" dirty="0"/>
          </a:p>
        </p:txBody>
      </p:sp>
      <p:sp>
        <p:nvSpPr>
          <p:cNvPr id="3" name="Content Placeholder 2"/>
          <p:cNvSpPr>
            <a:spLocks noGrp="1"/>
          </p:cNvSpPr>
          <p:nvPr>
            <p:ph sz="quarter" idx="10"/>
          </p:nvPr>
        </p:nvSpPr>
        <p:spPr>
          <a:xfrm>
            <a:off x="1121105" y="2113747"/>
            <a:ext cx="7065287" cy="5944404"/>
          </a:xfrm>
        </p:spPr>
        <p:txBody>
          <a:bodyPr/>
          <a:lstStyle/>
          <a:p>
            <a:r>
              <a:rPr lang="en-US" dirty="0"/>
              <a:t>file "</a:t>
            </a:r>
            <a:r>
              <a:rPr lang="en-US" dirty="0" err="1"/>
              <a:t>hello.txt</a:t>
            </a:r>
            <a:r>
              <a:rPr lang="en-US" dirty="0"/>
              <a:t>" do</a:t>
            </a:r>
          </a:p>
          <a:p>
            <a:r>
              <a:rPr lang="en-US" dirty="0"/>
              <a:t>  content "Hello, world!"</a:t>
            </a:r>
          </a:p>
          <a:p>
            <a:r>
              <a:rPr lang="en-US" dirty="0" smtClean="0"/>
              <a:t>  mode </a:t>
            </a:r>
            <a:r>
              <a:rPr lang="en-US" dirty="0"/>
              <a:t>"0644"</a:t>
            </a:r>
          </a:p>
          <a:p>
            <a:r>
              <a:rPr lang="en-US" dirty="0"/>
              <a:t>  owner "root"</a:t>
            </a:r>
          </a:p>
          <a:p>
            <a:r>
              <a:rPr lang="en-US" dirty="0"/>
              <a:t>  group "root</a:t>
            </a:r>
            <a:r>
              <a:rPr lang="en-US" dirty="0" smtClean="0"/>
              <a:t>"</a:t>
            </a:r>
          </a:p>
          <a:p>
            <a:r>
              <a:rPr lang="en-US" dirty="0" smtClean="0"/>
              <a:t>  action :create</a:t>
            </a:r>
            <a:endParaRPr lang="en-US" dirty="0"/>
          </a:p>
          <a:p>
            <a:r>
              <a:rPr lang="en-US"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33" dirty="0"/>
              <a:t>~/</a:t>
            </a:r>
            <a:r>
              <a:rPr lang="en-US" sz="3733" dirty="0" err="1"/>
              <a:t>hello.rb</a:t>
            </a:r>
            <a:endParaRPr lang="en-US" sz="3733" dirty="0"/>
          </a:p>
        </p:txBody>
      </p:sp>
      <p:sp>
        <p:nvSpPr>
          <p:cNvPr id="5" name="Content Placeholder 4"/>
          <p:cNvSpPr>
            <a:spLocks noGrp="1"/>
          </p:cNvSpPr>
          <p:nvPr>
            <p:ph sz="quarter" idx="12"/>
          </p:nvPr>
        </p:nvSpPr>
        <p:spPr/>
        <p:txBody>
          <a:bodyPr>
            <a:normAutofit lnSpcReduction="10000"/>
          </a:bodyPr>
          <a:lstStyle/>
          <a:p>
            <a:r>
              <a:rPr lang="en-US" sz="3733" dirty="0"/>
              <a:t>The default action is to create (not necessary to define it).</a:t>
            </a:r>
          </a:p>
          <a:p>
            <a:endParaRPr lang="en-US" sz="3733" dirty="0"/>
          </a:p>
          <a:p>
            <a:r>
              <a:rPr lang="en-US" sz="3733" dirty="0"/>
              <a:t>The default mode is "0777".</a:t>
            </a:r>
          </a:p>
          <a:p>
            <a:endParaRPr lang="en-US" sz="3733" dirty="0"/>
          </a:p>
          <a:p>
            <a:r>
              <a:rPr lang="en-US" sz="3733" dirty="0"/>
              <a:t>The default owner is the current user (could change).</a:t>
            </a:r>
          </a:p>
          <a:p>
            <a:endParaRPr lang="en-US" sz="3733" dirty="0"/>
          </a:p>
          <a:p>
            <a:r>
              <a:rPr lang="en-US" sz="3733" dirty="0"/>
              <a:t>The default group is the POSIX group (if available).</a:t>
            </a:r>
          </a:p>
        </p:txBody>
      </p:sp>
      <p:sp>
        <p:nvSpPr>
          <p:cNvPr id="12" name="Text Placeholder 6"/>
          <p:cNvSpPr>
            <a:spLocks noGrp="1"/>
          </p:cNvSpPr>
          <p:nvPr>
            <p:ph type="body" sz="quarter" idx="14"/>
          </p:nvPr>
        </p:nvSpPr>
        <p:spPr>
          <a:xfrm>
            <a:off x="1121083" y="3541319"/>
            <a:ext cx="7044267" cy="626533"/>
          </a:xfrm>
        </p:spPr>
        <p:txBody>
          <a:bodyPr/>
          <a:lstStyle/>
          <a:p>
            <a:r>
              <a:rPr lang="en-US" dirty="0" smtClean="0"/>
              <a:t>+</a:t>
            </a:r>
            <a:endParaRPr lang="en-US" dirty="0"/>
          </a:p>
        </p:txBody>
      </p:sp>
      <p:sp>
        <p:nvSpPr>
          <p:cNvPr id="13" name="Text Placeholder 6"/>
          <p:cNvSpPr>
            <a:spLocks noGrp="1"/>
          </p:cNvSpPr>
          <p:nvPr>
            <p:ph type="body" sz="quarter" idx="14"/>
          </p:nvPr>
        </p:nvSpPr>
        <p:spPr>
          <a:xfrm>
            <a:off x="1121083" y="4191000"/>
            <a:ext cx="7044267" cy="626533"/>
          </a:xfrm>
        </p:spPr>
        <p:txBody>
          <a:bodyPr/>
          <a:lstStyle/>
          <a:p>
            <a:r>
              <a:rPr lang="en-US" dirty="0" smtClean="0"/>
              <a:t>+</a:t>
            </a:r>
            <a:endParaRPr lang="en-US" dirty="0"/>
          </a:p>
        </p:txBody>
      </p:sp>
      <p:sp>
        <p:nvSpPr>
          <p:cNvPr id="14" name="Text Placeholder 6"/>
          <p:cNvSpPr>
            <a:spLocks noGrp="1"/>
          </p:cNvSpPr>
          <p:nvPr>
            <p:ph type="body" sz="quarter" idx="14"/>
          </p:nvPr>
        </p:nvSpPr>
        <p:spPr>
          <a:xfrm>
            <a:off x="1121083" y="4834808"/>
            <a:ext cx="7044267" cy="626533"/>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48767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bwMode="blackWhite">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Linux Editor Reference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Below are tips for using these editors:</a:t>
            </a:r>
          </a:p>
          <a:p>
            <a:pPr lvl="1"/>
            <a:endParaRPr lang="en-US" dirty="0" smtClean="0"/>
          </a:p>
          <a:p>
            <a:pPr lvl="1"/>
            <a:r>
              <a:rPr lang="en-US" dirty="0" smtClean="0"/>
              <a:t>Emacs</a:t>
            </a:r>
            <a:endParaRPr lang="en-US" dirty="0"/>
          </a:p>
          <a:p>
            <a:pPr lvl="1"/>
            <a:r>
              <a:rPr lang="en-US" dirty="0" smtClean="0"/>
              <a:t>Nano</a:t>
            </a:r>
          </a:p>
          <a:p>
            <a:pPr lvl="1"/>
            <a:r>
              <a:rPr lang="en-US" dirty="0" smtClean="0"/>
              <a:t>Vim (or vi)</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5387830" y="2472566"/>
            <a:ext cx="9904686" cy="4768330"/>
          </a:xfrm>
          <a:prstGeom prst="rect">
            <a:avLst/>
          </a:prstGeom>
        </p:spPr>
      </p:pic>
    </p:spTree>
    <p:extLst>
      <p:ext uri="{BB962C8B-B14F-4D97-AF65-F5344CB8AC3E}">
        <p14:creationId xmlns:p14="http://schemas.microsoft.com/office/powerpoint/2010/main" val="457895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1678942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Workstation Setup</a:t>
            </a:r>
            <a:endParaRPr lang="en-US" dirty="0"/>
          </a:p>
        </p:txBody>
      </p:sp>
      <p:sp>
        <p:nvSpPr>
          <p:cNvPr id="3" name="Text Placeholder 2"/>
          <p:cNvSpPr>
            <a:spLocks noGrp="1"/>
          </p:cNvSpPr>
          <p:nvPr>
            <p:ph type="body" sz="quarter" idx="10"/>
          </p:nvPr>
        </p:nvSpPr>
        <p:spPr>
          <a:xfrm>
            <a:off x="3012273" y="5789564"/>
            <a:ext cx="11318532" cy="2542785"/>
          </a:xfrm>
        </p:spPr>
        <p:txBody>
          <a:bodyPr>
            <a:normAutofit/>
          </a:bodyPr>
          <a:lstStyle/>
          <a:p>
            <a:r>
              <a:rPr lang="en-US" dirty="0"/>
              <a:t>Create a </a:t>
            </a:r>
            <a:r>
              <a:rPr lang="en-US" dirty="0" smtClean="0"/>
              <a:t>recipe file named </a:t>
            </a:r>
            <a:r>
              <a:rPr lang="en-US" dirty="0" smtClean="0">
                <a:latin typeface="Inconsolata"/>
                <a:cs typeface="Inconsolata"/>
              </a:rPr>
              <a:t>"</a:t>
            </a:r>
            <a:r>
              <a:rPr lang="en-US" dirty="0" err="1" smtClean="0">
                <a:latin typeface="Inconsolata"/>
                <a:cs typeface="Inconsolata"/>
              </a:rPr>
              <a:t>setup.rb</a:t>
            </a:r>
            <a:r>
              <a:rPr lang="en-US" dirty="0" smtClean="0">
                <a:latin typeface="Inconsolata"/>
                <a:cs typeface="Inconsolata"/>
              </a:rPr>
              <a:t>"</a:t>
            </a:r>
            <a:r>
              <a:rPr lang="en-US" dirty="0" smtClean="0"/>
              <a:t> </a:t>
            </a:r>
            <a:r>
              <a:rPr lang="en-US" dirty="0"/>
              <a:t>that defines the policy: </a:t>
            </a:r>
            <a:endParaRPr lang="en-US" dirty="0" smtClean="0"/>
          </a:p>
          <a:p>
            <a:endParaRPr lang="en-US" dirty="0" smtClean="0"/>
          </a:p>
          <a:p>
            <a:pPr marL="457189" indent="-457189">
              <a:buFont typeface="+mj-lt"/>
              <a:buAutoNum type="arabicPeriod"/>
            </a:pPr>
            <a:r>
              <a:rPr lang="en-US" dirty="0" smtClean="0"/>
              <a:t>Installs the $EDITOR.</a:t>
            </a:r>
          </a:p>
          <a:p>
            <a:pPr marL="457189" indent="-457189">
              <a:buFont typeface="+mj-lt"/>
              <a:buAutoNum type="arabicPeriod"/>
            </a:pPr>
            <a:r>
              <a:rPr lang="en-US" dirty="0" smtClean="0"/>
              <a:t>Install the </a:t>
            </a:r>
            <a:r>
              <a:rPr lang="en-US" dirty="0" smtClean="0">
                <a:latin typeface="Inconsolata"/>
                <a:cs typeface="Inconsolata"/>
              </a:rPr>
              <a:t>tree </a:t>
            </a:r>
            <a:r>
              <a:rPr lang="en-US" dirty="0" smtClean="0"/>
              <a:t>package.</a:t>
            </a:r>
          </a:p>
          <a:p>
            <a:pPr marL="457189" indent="-457189">
              <a:buFont typeface="+mj-lt"/>
              <a:buAutoNum type="arabicPeriod"/>
            </a:pPr>
            <a:r>
              <a:rPr lang="en-US" dirty="0" smtClean="0"/>
              <a:t>Setting </a:t>
            </a:r>
            <a:r>
              <a:rPr lang="en-US" dirty="0"/>
              <a:t>up a </a:t>
            </a:r>
            <a:r>
              <a:rPr lang="en-US" dirty="0" smtClean="0"/>
              <a:t>customized Message of the Day (MOTD).</a:t>
            </a:r>
          </a:p>
        </p:txBody>
      </p:sp>
      <p:sp>
        <p:nvSpPr>
          <p:cNvPr id="4" name="Content Placeholder 3"/>
          <p:cNvSpPr>
            <a:spLocks noGrp="1"/>
          </p:cNvSpPr>
          <p:nvPr>
            <p:ph sz="quarter" idx="11"/>
          </p:nvPr>
        </p:nvSpPr>
        <p:spPr/>
        <p:txBody>
          <a:bodyPr/>
          <a:lstStyle/>
          <a:p>
            <a:r>
              <a:rPr lang="en-US" dirty="0" smtClean="0"/>
              <a:t>It seems like I could create a recipe file to setup this 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209173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5" y="2113747"/>
            <a:ext cx="7065287" cy="5936844"/>
          </a:xfrm>
        </p:spPr>
        <p:txBody>
          <a:bodyPr>
            <a:normAutofit fontScale="85000" lnSpcReduction="20000"/>
          </a:bodyPr>
          <a:lstStyle/>
          <a:p>
            <a:r>
              <a:rPr lang="en-US" dirty="0"/>
              <a:t>package "nano"</a:t>
            </a:r>
          </a:p>
          <a:p>
            <a:r>
              <a:rPr lang="en-US" dirty="0"/>
              <a:t>package "vim"</a:t>
            </a:r>
          </a:p>
          <a:p>
            <a:r>
              <a:rPr lang="en-US" dirty="0"/>
              <a:t>package "emacs</a:t>
            </a:r>
            <a:r>
              <a:rPr lang="en-US" dirty="0" smtClean="0"/>
              <a:t>"</a:t>
            </a:r>
          </a:p>
          <a:p>
            <a:endParaRPr lang="en-US" dirty="0" smtClean="0"/>
          </a:p>
          <a:p>
            <a:r>
              <a:rPr lang="en-US" dirty="0" smtClean="0"/>
              <a:t>package "tree"</a:t>
            </a:r>
            <a:endParaRPr lang="en-US" dirty="0"/>
          </a:p>
          <a:p>
            <a:endParaRPr lang="en-US" dirty="0"/>
          </a:p>
          <a:p>
            <a:r>
              <a:rPr lang="en-US" dirty="0"/>
              <a:t>file "/</a:t>
            </a:r>
            <a:r>
              <a:rPr lang="en-US" dirty="0" err="1"/>
              <a:t>etc</a:t>
            </a:r>
            <a:r>
              <a:rPr lang="en-US" dirty="0"/>
              <a:t>/</a:t>
            </a:r>
            <a:r>
              <a:rPr lang="en-US" dirty="0" err="1"/>
              <a:t>motd</a:t>
            </a:r>
            <a:r>
              <a:rPr lang="en-US" dirty="0"/>
              <a:t>" do</a:t>
            </a:r>
          </a:p>
          <a:p>
            <a:r>
              <a:rPr lang="en-US" dirty="0"/>
              <a:t>  content "Property </a:t>
            </a:r>
            <a:r>
              <a:rPr lang="en-US" dirty="0" smtClean="0"/>
              <a:t>of .</a:t>
            </a:r>
            <a:r>
              <a:rPr lang="en-US" dirty="0"/>
              <a:t>.."</a:t>
            </a:r>
          </a:p>
          <a:p>
            <a:r>
              <a:rPr lang="en-US" dirty="0"/>
              <a:t>  mode "0644"</a:t>
            </a:r>
          </a:p>
          <a:p>
            <a:r>
              <a:rPr lang="en-US" dirty="0"/>
              <a:t>  owner "root"</a:t>
            </a:r>
          </a:p>
          <a:p>
            <a:r>
              <a:rPr lang="en-US" dirty="0"/>
              <a:t>  group "root"</a:t>
            </a:r>
          </a:p>
          <a:p>
            <a:r>
              <a:rPr lang="en-US" dirty="0"/>
              <a:t>end</a:t>
            </a:r>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5" name="Content Placeholder 4"/>
          <p:cNvSpPr>
            <a:spLocks noGrp="1"/>
          </p:cNvSpPr>
          <p:nvPr>
            <p:ph sz="quarter" idx="12"/>
          </p:nvPr>
        </p:nvSpPr>
        <p:spPr/>
        <p:txBody>
          <a:bodyPr>
            <a:normAutofit/>
          </a:bodyPr>
          <a:lstStyle/>
          <a:p>
            <a:r>
              <a:rPr lang="en-US" sz="3733" dirty="0"/>
              <a:t>The package named "$EDITOR" is installed.</a:t>
            </a:r>
          </a:p>
          <a:p>
            <a:endParaRPr lang="en-US" sz="3733" dirty="0"/>
          </a:p>
          <a:p>
            <a:r>
              <a:rPr lang="en-US" sz="3733" dirty="0"/>
              <a:t>The package named tree is installed.</a:t>
            </a:r>
          </a:p>
          <a:p>
            <a:endParaRPr lang="en-US" sz="3733" dirty="0"/>
          </a:p>
          <a:p>
            <a:r>
              <a:rPr lang="en-US" sz="3733" dirty="0"/>
              <a:t>The file named "/</a:t>
            </a:r>
            <a:r>
              <a:rPr lang="en-US" sz="3733" dirty="0" err="1"/>
              <a:t>etc</a:t>
            </a:r>
            <a:r>
              <a:rPr lang="en-US" sz="3733" dirty="0"/>
              <a:t>/</a:t>
            </a:r>
            <a:r>
              <a:rPr lang="en-US" sz="3733" dirty="0" err="1"/>
              <a:t>motd</a:t>
            </a:r>
            <a:r>
              <a:rPr lang="en-US" sz="3733" dirty="0"/>
              <a:t>" is created with the content "Property of ...".</a:t>
            </a:r>
          </a:p>
          <a:p>
            <a:endParaRPr lang="en-US" sz="3733"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4180429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617673"/>
          </a:xfrm>
        </p:spPr>
        <p:txBody>
          <a:bodyPr/>
          <a:lstStyle/>
          <a:p>
            <a:r>
              <a:rPr lang="en-US" dirty="0"/>
              <a:t>Recipe: (chef-apply cookbook)::(chef-apply recipe)</a:t>
            </a:r>
          </a:p>
          <a:p>
            <a:r>
              <a:rPr lang="en-US" dirty="0"/>
              <a:t>  * </a:t>
            </a:r>
            <a:r>
              <a:rPr lang="en-US" dirty="0" err="1"/>
              <a:t>apt_package</a:t>
            </a:r>
            <a:r>
              <a:rPr lang="en-US" dirty="0"/>
              <a:t>[vim] action install (up to date)</a:t>
            </a:r>
          </a:p>
          <a:p>
            <a:r>
              <a:rPr lang="en-US" dirty="0"/>
              <a:t>  * </a:t>
            </a:r>
            <a:r>
              <a:rPr lang="en-US" dirty="0" err="1"/>
              <a:t>apt_package</a:t>
            </a:r>
            <a:r>
              <a:rPr lang="en-US" dirty="0"/>
              <a:t>[tree] action install</a:t>
            </a:r>
          </a:p>
          <a:p>
            <a:r>
              <a:rPr lang="en-US" dirty="0"/>
              <a:t>    - install version 1.6.0-1 of package tree</a:t>
            </a:r>
          </a:p>
          <a:p>
            <a:r>
              <a:rPr lang="en-US" dirty="0"/>
              <a:t>  * file[/</a:t>
            </a:r>
            <a:r>
              <a:rPr lang="en-US" dirty="0" err="1"/>
              <a:t>etc</a:t>
            </a:r>
            <a:r>
              <a:rPr lang="en-US" dirty="0"/>
              <a:t>/</a:t>
            </a:r>
            <a:r>
              <a:rPr lang="en-US" dirty="0" err="1"/>
              <a:t>motd</a:t>
            </a:r>
            <a:r>
              <a:rPr lang="en-US" dirty="0"/>
              <a:t>] action create</a:t>
            </a:r>
          </a:p>
          <a:p>
            <a:r>
              <a:rPr lang="en-US" dirty="0"/>
              <a:t>    - create new file /</a:t>
            </a:r>
            <a:r>
              <a:rPr lang="en-US" dirty="0" err="1"/>
              <a:t>etc</a:t>
            </a:r>
            <a:r>
              <a:rPr lang="en-US" dirty="0"/>
              <a:t>/</a:t>
            </a:r>
            <a:r>
              <a:rPr lang="en-US" dirty="0" err="1"/>
              <a:t>motd</a:t>
            </a:r>
            <a:endParaRPr lang="en-US" dirty="0"/>
          </a:p>
          <a:p>
            <a:r>
              <a:rPr lang="en-US" dirty="0"/>
              <a:t>    - update content in file /</a:t>
            </a:r>
            <a:r>
              <a:rPr lang="en-US" dirty="0" err="1"/>
              <a:t>etc</a:t>
            </a:r>
            <a:r>
              <a:rPr lang="en-US" dirty="0"/>
              <a:t>/</a:t>
            </a:r>
            <a:r>
              <a:rPr lang="en-US" dirty="0" err="1"/>
              <a:t>motd</a:t>
            </a:r>
            <a:r>
              <a:rPr lang="en-US" dirty="0"/>
              <a:t> from none to d100eb</a:t>
            </a:r>
          </a:p>
          <a:p>
            <a:r>
              <a:rPr lang="en-US" dirty="0"/>
              <a:t>    --- /</a:t>
            </a:r>
            <a:r>
              <a:rPr lang="en-US" dirty="0" err="1"/>
              <a:t>etc</a:t>
            </a:r>
            <a:r>
              <a:rPr lang="en-US" dirty="0"/>
              <a:t>/</a:t>
            </a:r>
            <a:r>
              <a:rPr lang="en-US" dirty="0" err="1"/>
              <a:t>motd</a:t>
            </a:r>
            <a:r>
              <a:rPr lang="en-US" dirty="0"/>
              <a:t>	2015-05-11 23:17:00.869570000 +0000</a:t>
            </a:r>
          </a:p>
          <a:p>
            <a:r>
              <a:rPr lang="en-US" dirty="0"/>
              <a:t>    +++ /</a:t>
            </a:r>
            <a:r>
              <a:rPr lang="en-US" dirty="0" err="1"/>
              <a:t>etc</a:t>
            </a:r>
            <a:r>
              <a:rPr lang="en-US" dirty="0"/>
              <a:t>/.motd20150511-1762-trppu1	2015-05-11 23:17:00.865570000 +0000</a:t>
            </a:r>
          </a:p>
          <a:p>
            <a:r>
              <a:rPr lang="en-US" dirty="0"/>
              <a:t>    @@ -1 +1,2 @@</a:t>
            </a:r>
          </a:p>
          <a:p>
            <a:r>
              <a:rPr lang="en-US" dirty="0"/>
              <a:t>    +Property of ...</a:t>
            </a:r>
          </a:p>
        </p:txBody>
      </p:sp>
      <p:sp>
        <p:nvSpPr>
          <p:cNvPr id="3" name="Title 2"/>
          <p:cNvSpPr>
            <a:spLocks noGrp="1"/>
          </p:cNvSpPr>
          <p:nvPr>
            <p:ph type="title"/>
          </p:nvPr>
        </p:nvSpPr>
        <p:spPr/>
        <p:txBody>
          <a:bodyPr/>
          <a:lstStyle/>
          <a:p>
            <a:r>
              <a:rPr lang="en-US" dirty="0" smtClean="0"/>
              <a:t>Lab: Apply </a:t>
            </a:r>
            <a:r>
              <a:rPr lang="en-US" dirty="0"/>
              <a:t>t</a:t>
            </a:r>
            <a:r>
              <a:rPr lang="en-US" dirty="0" smtClean="0"/>
              <a:t>he </a:t>
            </a:r>
            <a:r>
              <a:rPr lang="en-US" dirty="0"/>
              <a:t>S</a:t>
            </a:r>
            <a:r>
              <a:rPr lang="en-US" dirty="0" smtClean="0"/>
              <a:t>etup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614902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3797017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3" y="3505072"/>
            <a:ext cx="10974132" cy="4864649"/>
          </a:xfrm>
        </p:spPr>
        <p:txBody>
          <a:bodyPr>
            <a:normAutofit fontScale="92500" lnSpcReduction="10000"/>
          </a:bodyPr>
          <a:lstStyle/>
          <a:p>
            <a:r>
              <a:rPr lang="en-US" dirty="0"/>
              <a:t>What is a resource?</a:t>
            </a:r>
          </a:p>
          <a:p>
            <a:endParaRPr lang="en-US" dirty="0" smtClean="0"/>
          </a:p>
          <a:p>
            <a:r>
              <a:rPr lang="en-US" dirty="0" smtClean="0"/>
              <a:t>What </a:t>
            </a:r>
            <a:r>
              <a:rPr lang="en-US" dirty="0"/>
              <a:t>are some other possible examples of resources?</a:t>
            </a:r>
          </a:p>
          <a:p>
            <a:endParaRPr lang="en-US" dirty="0"/>
          </a:p>
          <a:p>
            <a:r>
              <a:rPr lang="en-US" dirty="0"/>
              <a:t>How did the examples resources we wrote describe the desired state of an element of our infrastructure?</a:t>
            </a:r>
          </a:p>
          <a:p>
            <a:endParaRPr lang="en-US" dirty="0"/>
          </a:p>
          <a:p>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50148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 &amp; A</a:t>
            </a:r>
            <a:endParaRPr lang="en-US" dirty="0"/>
          </a:p>
        </p:txBody>
      </p:sp>
      <p:sp>
        <p:nvSpPr>
          <p:cNvPr id="3" name="Subtitle 2"/>
          <p:cNvSpPr>
            <a:spLocks noGrp="1"/>
          </p:cNvSpPr>
          <p:nvPr>
            <p:ph type="subTitle" idx="1"/>
          </p:nvPr>
        </p:nvSpPr>
        <p:spPr>
          <a:xfrm>
            <a:off x="3013753" y="3505072"/>
            <a:ext cx="10974132" cy="4864649"/>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latin typeface="Inconsolata"/>
              <a:cs typeface="Inconsolata"/>
            </a:endParaRPr>
          </a:p>
          <a:p>
            <a:pPr marL="609585" indent="-609585">
              <a:buFont typeface="Arial"/>
              <a:buChar char="•"/>
            </a:pPr>
            <a:r>
              <a:rPr lang="en-US" dirty="0" smtClean="0">
                <a:latin typeface="Inconsolata"/>
                <a:cs typeface="Inconsolata"/>
              </a:rPr>
              <a:t>chef-apply</a:t>
            </a:r>
          </a:p>
          <a:p>
            <a:pPr marL="609585" indent="-609585">
              <a:buFont typeface="Arial"/>
              <a:buChar char="•"/>
            </a:pPr>
            <a:r>
              <a:rPr lang="en-US" dirty="0" smtClean="0"/>
              <a:t>Resources</a:t>
            </a:r>
          </a:p>
          <a:p>
            <a:pPr marL="609585" indent="-609585">
              <a:buFont typeface="Arial"/>
              <a:buChar char="•"/>
            </a:pPr>
            <a:r>
              <a:rPr lang="en-US" dirty="0" smtClean="0"/>
              <a:t>Resource - default actions and default attributes</a:t>
            </a:r>
          </a:p>
          <a:p>
            <a:pPr marL="609585" indent="-609585">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45571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TBD – delete this slide? Resources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48</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4000" dirty="0"/>
              <a:t>A resource is a statement of configuration policy </a:t>
            </a:r>
            <a:r>
              <a:rPr lang="en-US" sz="4000" dirty="0" smtClean="0"/>
              <a:t>that</a:t>
            </a:r>
            <a:endParaRPr lang="en-US" sz="4000" dirty="0"/>
          </a:p>
          <a:p>
            <a:pPr marL="766226" lvl="1" indent="-457200">
              <a:buFont typeface="Wingdings" panose="05000000000000000000" pitchFamily="2" charset="2"/>
              <a:buChar char="Ø"/>
            </a:pPr>
            <a:r>
              <a:rPr lang="en-US" sz="3466" dirty="0" smtClean="0"/>
              <a:t>Describes </a:t>
            </a:r>
            <a:r>
              <a:rPr lang="en-US" sz="3466" dirty="0"/>
              <a:t>the desired state for an item</a:t>
            </a:r>
          </a:p>
          <a:p>
            <a:pPr marL="766226" lvl="1" indent="-457200">
              <a:buFont typeface="Wingdings" panose="05000000000000000000" pitchFamily="2" charset="2"/>
              <a:buChar char="Ø"/>
            </a:pPr>
            <a:r>
              <a:rPr lang="en-US" sz="3466" dirty="0" smtClean="0"/>
              <a:t>Declares </a:t>
            </a:r>
            <a:r>
              <a:rPr lang="en-US" sz="3466" dirty="0"/>
              <a:t>the steps needed to bring that item to the desired state</a:t>
            </a:r>
          </a:p>
          <a:p>
            <a:pPr marL="766226" lvl="1" indent="-457200">
              <a:buFont typeface="Wingdings" panose="05000000000000000000" pitchFamily="2" charset="2"/>
              <a:buChar char="Ø"/>
            </a:pPr>
            <a:r>
              <a:rPr lang="en-US" sz="3466" dirty="0" smtClean="0"/>
              <a:t>Specifies </a:t>
            </a:r>
            <a:r>
              <a:rPr lang="en-US" sz="3466" dirty="0"/>
              <a:t>a resource type—such as package, template, or service</a:t>
            </a:r>
          </a:p>
          <a:p>
            <a:pPr marL="766226" lvl="1" indent="-457200">
              <a:buFont typeface="Wingdings" panose="05000000000000000000" pitchFamily="2" charset="2"/>
              <a:buChar char="Ø"/>
            </a:pPr>
            <a:r>
              <a:rPr lang="en-US" sz="3466" dirty="0" smtClean="0"/>
              <a:t>Lists </a:t>
            </a:r>
            <a:r>
              <a:rPr lang="en-US" sz="3466" dirty="0"/>
              <a:t>additional details (also known as attributes), if necessary</a:t>
            </a:r>
          </a:p>
          <a:p>
            <a:pPr marL="766226" lvl="1" indent="-457200">
              <a:buFont typeface="Wingdings" panose="05000000000000000000" pitchFamily="2" charset="2"/>
              <a:buChar char="Ø"/>
            </a:pPr>
            <a:r>
              <a:rPr lang="en-US" sz="3466" dirty="0" smtClean="0"/>
              <a:t>Tells </a:t>
            </a:r>
            <a:r>
              <a:rPr lang="en-US" sz="3466" dirty="0"/>
              <a:t>the chef-client which action to </a:t>
            </a:r>
            <a:r>
              <a:rPr lang="en-US" sz="3466" dirty="0" smtClean="0"/>
              <a:t>take</a:t>
            </a:r>
          </a:p>
          <a:p>
            <a:pPr marL="766226" lvl="1" indent="-457200">
              <a:buFont typeface="Wingdings" panose="05000000000000000000" pitchFamily="2" charset="2"/>
              <a:buChar char="Ø"/>
            </a:pPr>
            <a:endParaRPr lang="en-US" sz="3466" dirty="0"/>
          </a:p>
          <a:p>
            <a:pPr marL="766226" lvl="1" indent="-457200">
              <a:buFont typeface="Wingdings" panose="05000000000000000000" pitchFamily="2" charset="2"/>
              <a:buChar char="Ø"/>
            </a:pPr>
            <a:r>
              <a:rPr lang="en-US" sz="3466" dirty="0" smtClean="0"/>
              <a:t>TBD- This was placed after Slide 13 but if we rely on the docs it can be deleted.</a:t>
            </a:r>
            <a:endParaRPr lang="en-US" sz="3466"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pic>
        <p:nvPicPr>
          <p:cNvPr id="6" name="Picture 5"/>
          <p:cNvPicPr>
            <a:picLocks noChangeAspect="1"/>
          </p:cNvPicPr>
          <p:nvPr/>
        </p:nvPicPr>
        <p:blipFill>
          <a:blip r:embed="rId3"/>
          <a:stretch>
            <a:fillRect/>
          </a:stretch>
        </p:blipFill>
        <p:spPr>
          <a:xfrm>
            <a:off x="14239419" y="6171645"/>
            <a:ext cx="1580284" cy="1580284"/>
          </a:xfrm>
          <a:prstGeom prst="rect">
            <a:avLst/>
          </a:prstGeom>
        </p:spPr>
      </p:pic>
    </p:spTree>
    <p:extLst>
      <p:ext uri="{BB962C8B-B14F-4D97-AF65-F5344CB8AC3E}">
        <p14:creationId xmlns:p14="http://schemas.microsoft.com/office/powerpoint/2010/main" val="1789932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Sublime in Remote Mode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latin typeface="Inconsolata"/>
                <a:cs typeface="Inconsolata"/>
              </a:rPr>
              <a:t>TBD</a:t>
            </a:r>
            <a:endParaRPr lang="en-US" dirty="0">
              <a:latin typeface="Inconsolata"/>
              <a:cs typeface="Inconsolata"/>
            </a:endParaRPr>
          </a:p>
          <a:p>
            <a:endParaRPr lang="en-US" dirty="0">
              <a:latin typeface="Inconsolata"/>
              <a:cs typeface="Inconsolata"/>
            </a:endParaRPr>
          </a:p>
          <a:p>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593277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Group Exercise: How About Nano?</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smtClean="0"/>
              <a:t>The program 'nano' is currently not installed. To run 'nano' please ask your administrator to install the package 'nano'</a:t>
            </a:r>
            <a:endParaRPr lang="en-US" dirty="0"/>
          </a:p>
        </p:txBody>
      </p:sp>
      <p:sp>
        <p:nvSpPr>
          <p:cNvPr id="4" name="Text Placeholder 3"/>
          <p:cNvSpPr>
            <a:spLocks noGrp="1"/>
          </p:cNvSpPr>
          <p:nvPr>
            <p:ph type="body" sz="quarter" idx="11"/>
          </p:nvPr>
        </p:nvSpPr>
        <p:spPr/>
        <p:txBody>
          <a:bodyPr>
            <a:normAutofit/>
          </a:bodyPr>
          <a:lstStyle/>
          <a:p>
            <a:r>
              <a:rPr lang="en-US" dirty="0" smtClean="0"/>
              <a:t>$ which </a:t>
            </a:r>
            <a:r>
              <a:rPr lang="en-US" dirty="0" err="1" smtClean="0"/>
              <a:t>nano</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1402110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VIM?</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The program 'vim' can be found in the following packages:</a:t>
            </a:r>
          </a:p>
          <a:p>
            <a:r>
              <a:rPr lang="en-US" dirty="0"/>
              <a:t> * vim</a:t>
            </a:r>
          </a:p>
          <a:p>
            <a:r>
              <a:rPr lang="en-US" dirty="0"/>
              <a:t> * vim-gnome</a:t>
            </a:r>
          </a:p>
          <a:p>
            <a:r>
              <a:rPr lang="en-US" dirty="0"/>
              <a:t> * vim-tiny</a:t>
            </a:r>
          </a:p>
          <a:p>
            <a:r>
              <a:rPr lang="en-US" dirty="0"/>
              <a:t> * vim-</a:t>
            </a:r>
            <a:r>
              <a:rPr lang="en-US" dirty="0" err="1"/>
              <a:t>athena</a:t>
            </a:r>
            <a:endParaRPr lang="en-US" dirty="0"/>
          </a:p>
          <a:p>
            <a:r>
              <a:rPr lang="en-US" dirty="0"/>
              <a:t> * vim-</a:t>
            </a:r>
            <a:r>
              <a:rPr lang="en-US" dirty="0" err="1"/>
              <a:t>gtk</a:t>
            </a:r>
            <a:endParaRPr lang="en-US" dirty="0"/>
          </a:p>
          <a:p>
            <a:r>
              <a:rPr lang="en-US" dirty="0"/>
              <a:t> * vim-</a:t>
            </a:r>
            <a:r>
              <a:rPr lang="en-US" dirty="0" err="1"/>
              <a:t>nox</a:t>
            </a:r>
            <a:endParaRPr lang="en-US" dirty="0"/>
          </a:p>
        </p:txBody>
      </p:sp>
      <p:sp>
        <p:nvSpPr>
          <p:cNvPr id="4" name="Text Placeholder 3"/>
          <p:cNvSpPr>
            <a:spLocks noGrp="1"/>
          </p:cNvSpPr>
          <p:nvPr>
            <p:ph type="body" sz="quarter" idx="11"/>
          </p:nvPr>
        </p:nvSpPr>
        <p:spPr/>
        <p:txBody>
          <a:bodyPr>
            <a:normAutofit/>
          </a:bodyPr>
          <a:lstStyle/>
          <a:p>
            <a:r>
              <a:rPr lang="en-US" dirty="0" smtClean="0"/>
              <a:t>$ which vim</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321547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How </a:t>
            </a:r>
            <a:r>
              <a:rPr lang="en-US" dirty="0"/>
              <a:t>About </a:t>
            </a:r>
            <a:r>
              <a:rPr lang="en-US" dirty="0" smtClean="0"/>
              <a:t>Emacs?</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The program '</a:t>
            </a:r>
            <a:r>
              <a:rPr lang="en-US" dirty="0" err="1"/>
              <a:t>emacs</a:t>
            </a:r>
            <a:r>
              <a:rPr lang="en-US" dirty="0"/>
              <a:t>' can be found in the following packages:</a:t>
            </a:r>
          </a:p>
          <a:p>
            <a:r>
              <a:rPr lang="en-US" dirty="0"/>
              <a:t> * emacs24</a:t>
            </a:r>
          </a:p>
          <a:p>
            <a:r>
              <a:rPr lang="en-US" dirty="0"/>
              <a:t> * emacs24-nox</a:t>
            </a:r>
          </a:p>
          <a:p>
            <a:r>
              <a:rPr lang="en-US" dirty="0"/>
              <a:t> * e3</a:t>
            </a:r>
          </a:p>
          <a:p>
            <a:r>
              <a:rPr lang="en-US" dirty="0"/>
              <a:t> * emacs23</a:t>
            </a:r>
          </a:p>
          <a:p>
            <a:r>
              <a:rPr lang="en-US" dirty="0"/>
              <a:t> * emacs23-lucid</a:t>
            </a:r>
          </a:p>
          <a:p>
            <a:r>
              <a:rPr lang="en-US" dirty="0"/>
              <a:t> * emacs23-nox</a:t>
            </a:r>
          </a:p>
          <a:p>
            <a:r>
              <a:rPr lang="en-US" dirty="0"/>
              <a:t> * emacs24-lucid</a:t>
            </a:r>
          </a:p>
          <a:p>
            <a:r>
              <a:rPr lang="en-US" dirty="0"/>
              <a:t> * </a:t>
            </a:r>
            <a:r>
              <a:rPr lang="en-US" dirty="0" err="1"/>
              <a:t>jove</a:t>
            </a:r>
            <a:endParaRPr lang="en-US" dirty="0"/>
          </a:p>
          <a:p>
            <a:r>
              <a:rPr lang="en-US" dirty="0"/>
              <a:t>Ask your administrator to install one of them</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4194218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9</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One of the best ways to learn a technology is to apply the technology in every situation that it can be applied.</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810926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infopath/2007/PartnerControls"/>
    <ds:schemaRef ds:uri="http://schemas.microsoft.com/office/2006/documentManagement/types"/>
    <ds:schemaRef ds:uri="http://purl.org/dc/elements/1.1/"/>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13870</TotalTime>
  <Words>4574</Words>
  <Application>Microsoft Office PowerPoint</Application>
  <PresentationFormat>Custom</PresentationFormat>
  <Paragraphs>650</Paragraphs>
  <Slides>48</Slides>
  <Notes>48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48</vt:i4>
      </vt:variant>
    </vt:vector>
  </HeadingPairs>
  <TitlesOfParts>
    <vt:vector size="55" baseType="lpstr">
      <vt:lpstr>ＭＳ Ｐゴシック</vt:lpstr>
      <vt:lpstr>Arial</vt:lpstr>
      <vt:lpstr>Courier New</vt:lpstr>
      <vt:lpstr>Gill Sans</vt:lpstr>
      <vt:lpstr>Inconsolata</vt:lpstr>
      <vt:lpstr>Wingdings</vt:lpstr>
      <vt:lpstr>ChefDk3.2Template</vt:lpstr>
      <vt:lpstr>Chef Resources</vt:lpstr>
      <vt:lpstr>Objectives</vt:lpstr>
      <vt:lpstr>Choose an Editor</vt:lpstr>
      <vt:lpstr>Linux Editor Reference</vt:lpstr>
      <vt:lpstr>Sublime in Remote Mode</vt:lpstr>
      <vt:lpstr>Group Exercise: How About Nano?</vt:lpstr>
      <vt:lpstr>GE: How About VIM?</vt:lpstr>
      <vt:lpstr>GE: How About Emacs?</vt:lpstr>
      <vt:lpstr>Learning Chef</vt:lpstr>
      <vt:lpstr>What is chef-apply?</vt:lpstr>
      <vt:lpstr>What Can chef-apply Do?</vt:lpstr>
      <vt:lpstr>Resources</vt:lpstr>
      <vt:lpstr>Example: Package</vt:lpstr>
      <vt:lpstr>Example: Service</vt:lpstr>
      <vt:lpstr>Example: File</vt:lpstr>
      <vt:lpstr>Example: File</vt:lpstr>
      <vt:lpstr>Using the –e Execute Option</vt:lpstr>
      <vt:lpstr>Group Exercise: Install nano, emacs or vim</vt:lpstr>
      <vt:lpstr>Group Exercise: Did I Install My Editor?</vt:lpstr>
      <vt:lpstr>Group Exercise: Test and Repair</vt:lpstr>
      <vt:lpstr>Test and Repair</vt:lpstr>
      <vt:lpstr>Test and Repair</vt:lpstr>
      <vt:lpstr>Group Exercise: Hello, World?</vt:lpstr>
      <vt:lpstr>GE: Create and Open a Recipe File</vt:lpstr>
      <vt:lpstr>GE: Create a Recipe File Named hello.rb</vt:lpstr>
      <vt:lpstr>Can chef-apply Run a Recipe File?</vt:lpstr>
      <vt:lpstr>GE: Apply a Recipe File</vt:lpstr>
      <vt:lpstr>GE: What Does hello.txt Say?</vt:lpstr>
      <vt:lpstr>GE: Test and Repair</vt:lpstr>
      <vt:lpstr>GE: Test and Repair</vt:lpstr>
      <vt:lpstr>Test and Repair</vt:lpstr>
      <vt:lpstr>Test and Repair</vt:lpstr>
      <vt:lpstr>Resource Definition</vt:lpstr>
      <vt:lpstr>Resource Definition</vt:lpstr>
      <vt:lpstr>Resource Definition</vt:lpstr>
      <vt:lpstr>Resource Definition</vt:lpstr>
      <vt:lpstr>Resource Definition</vt:lpstr>
      <vt:lpstr>Lab: The file Resource</vt:lpstr>
      <vt:lpstr>Lab Review: The Updated file Resource</vt:lpstr>
      <vt:lpstr>Questions</vt:lpstr>
      <vt:lpstr>Lab: Workstation Setup</vt:lpstr>
      <vt:lpstr>Lab: Workstation Setup Recipe File</vt:lpstr>
      <vt:lpstr>Lab: Apply the Setup Recipe</vt:lpstr>
      <vt:lpstr>Let's Talk About Resources</vt:lpstr>
      <vt:lpstr>Discussion</vt:lpstr>
      <vt:lpstr>Q &amp; A</vt:lpstr>
      <vt:lpstr>PowerPoint Presentation</vt:lpstr>
      <vt:lpstr>TBD – delete this slide? Resources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1724</cp:revision>
  <cp:lastPrinted>2015-02-07T23:49:10Z</cp:lastPrinted>
  <dcterms:created xsi:type="dcterms:W3CDTF">2012-09-13T17:36:07Z</dcterms:created>
  <dcterms:modified xsi:type="dcterms:W3CDTF">2015-09-23T16:45:09Z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